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440" r:id="rId2"/>
    <p:sldId id="546" r:id="rId3"/>
    <p:sldId id="547" r:id="rId4"/>
    <p:sldId id="555" r:id="rId5"/>
    <p:sldId id="556" r:id="rId6"/>
    <p:sldId id="557" r:id="rId7"/>
    <p:sldId id="558" r:id="rId8"/>
    <p:sldId id="559" r:id="rId9"/>
    <p:sldId id="560" r:id="rId10"/>
    <p:sldId id="565" r:id="rId11"/>
    <p:sldId id="561" r:id="rId12"/>
    <p:sldId id="562" r:id="rId13"/>
    <p:sldId id="563" r:id="rId14"/>
    <p:sldId id="564" r:id="rId15"/>
    <p:sldId id="566" r:id="rId16"/>
    <p:sldId id="548" r:id="rId17"/>
    <p:sldId id="567" r:id="rId18"/>
    <p:sldId id="569" r:id="rId19"/>
    <p:sldId id="568" r:id="rId20"/>
    <p:sldId id="570" r:id="rId21"/>
    <p:sldId id="550" r:id="rId22"/>
    <p:sldId id="549" r:id="rId23"/>
    <p:sldId id="428" r:id="rId24"/>
    <p:sldId id="572" r:id="rId25"/>
    <p:sldId id="573" r:id="rId26"/>
    <p:sldId id="571" r:id="rId27"/>
    <p:sldId id="551" r:id="rId28"/>
    <p:sldId id="552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8" r:id="rId39"/>
    <p:sldId id="575" r:id="rId40"/>
    <p:sldId id="587" r:id="rId41"/>
    <p:sldId id="589" r:id="rId42"/>
    <p:sldId id="590" r:id="rId43"/>
    <p:sldId id="591" r:id="rId44"/>
    <p:sldId id="593" r:id="rId45"/>
    <p:sldId id="592" r:id="rId46"/>
    <p:sldId id="597" r:id="rId47"/>
    <p:sldId id="596" r:id="rId48"/>
    <p:sldId id="446" r:id="rId49"/>
    <p:sldId id="544" r:id="rId50"/>
    <p:sldId id="594" r:id="rId51"/>
    <p:sldId id="600" r:id="rId52"/>
    <p:sldId id="595" r:id="rId53"/>
    <p:sldId id="599" r:id="rId54"/>
    <p:sldId id="598" r:id="rId55"/>
    <p:sldId id="602" r:id="rId56"/>
    <p:sldId id="468" r:id="rId57"/>
    <p:sldId id="469" r:id="rId58"/>
    <p:sldId id="603" r:id="rId59"/>
    <p:sldId id="606" r:id="rId60"/>
    <p:sldId id="601" r:id="rId61"/>
    <p:sldId id="604" r:id="rId62"/>
    <p:sldId id="553" r:id="rId63"/>
    <p:sldId id="605" r:id="rId64"/>
    <p:sldId id="607" r:id="rId65"/>
    <p:sldId id="608" r:id="rId66"/>
    <p:sldId id="610" r:id="rId67"/>
    <p:sldId id="609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0" autoAdjust="0"/>
    <p:restoredTop sz="84926" autoAdjust="0"/>
  </p:normalViewPr>
  <p:slideViewPr>
    <p:cSldViewPr snapToGrid="0" snapToObjects="1">
      <p:cViewPr varScale="1">
        <p:scale>
          <a:sx n="164" d="100"/>
          <a:sy n="164" d="100"/>
        </p:scale>
        <p:origin x="184" y="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C88F0-B491-45D1-9C23-78FF9AF7FA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5326BE-441B-4349-A95E-911D3C8E2D93}">
      <dgm:prSet/>
      <dgm:spPr/>
      <dgm:t>
        <a:bodyPr/>
        <a:lstStyle/>
        <a:p>
          <a:r>
            <a:rPr lang="en-US"/>
            <a:t>Introduction to the Allocator (chunks, bins, etc.) </a:t>
          </a:r>
        </a:p>
      </dgm:t>
    </dgm:pt>
    <dgm:pt modelId="{10ED73AF-A585-442E-9D58-8F69000DFCC4}" type="parTrans" cxnId="{D67B4C9C-D329-40F9-81B2-EC97B3D96713}">
      <dgm:prSet/>
      <dgm:spPr/>
      <dgm:t>
        <a:bodyPr/>
        <a:lstStyle/>
        <a:p>
          <a:endParaRPr lang="en-US"/>
        </a:p>
      </dgm:t>
    </dgm:pt>
    <dgm:pt modelId="{7925A1B5-7010-4BE8-8275-2696DBCCC314}" type="sibTrans" cxnId="{D67B4C9C-D329-40F9-81B2-EC97B3D96713}">
      <dgm:prSet/>
      <dgm:spPr/>
      <dgm:t>
        <a:bodyPr/>
        <a:lstStyle/>
        <a:p>
          <a:endParaRPr lang="en-US"/>
        </a:p>
      </dgm:t>
    </dgm:pt>
    <dgm:pt modelId="{1D004D8C-0090-4855-B961-357563AF4359}">
      <dgm:prSet/>
      <dgm:spPr/>
      <dgm:t>
        <a:bodyPr/>
        <a:lstStyle/>
        <a:p>
          <a:r>
            <a:rPr lang="en-US"/>
            <a:t>Vulnerability Classes (use after free, overflow, double free) </a:t>
          </a:r>
        </a:p>
      </dgm:t>
    </dgm:pt>
    <dgm:pt modelId="{8639C9B4-DED0-45D3-A6C9-5B5ABFE65B52}" type="parTrans" cxnId="{9D9CBA03-AAA6-4837-88CE-81FECADF3C75}">
      <dgm:prSet/>
      <dgm:spPr/>
      <dgm:t>
        <a:bodyPr/>
        <a:lstStyle/>
        <a:p>
          <a:endParaRPr lang="en-US"/>
        </a:p>
      </dgm:t>
    </dgm:pt>
    <dgm:pt modelId="{43EBC6EC-6EC5-4922-940B-62080A7A5382}" type="sibTrans" cxnId="{9D9CBA03-AAA6-4837-88CE-81FECADF3C75}">
      <dgm:prSet/>
      <dgm:spPr/>
      <dgm:t>
        <a:bodyPr/>
        <a:lstStyle/>
        <a:p>
          <a:endParaRPr lang="en-US"/>
        </a:p>
      </dgm:t>
    </dgm:pt>
    <dgm:pt modelId="{A462F534-0C53-4EA9-84CA-34D743DB303F}">
      <dgm:prSet/>
      <dgm:spPr/>
      <dgm:t>
        <a:bodyPr/>
        <a:lstStyle/>
        <a:p>
          <a:r>
            <a:rPr lang="en-US"/>
            <a:t>Techniques (Fd Poison, Unlink, House of Force…) </a:t>
          </a:r>
        </a:p>
      </dgm:t>
    </dgm:pt>
    <dgm:pt modelId="{61CC8F71-D038-483A-B884-0C7848E5B679}" type="parTrans" cxnId="{3F12FF2A-4FFB-4591-910A-DB8E1528DDB9}">
      <dgm:prSet/>
      <dgm:spPr/>
      <dgm:t>
        <a:bodyPr/>
        <a:lstStyle/>
        <a:p>
          <a:endParaRPr lang="en-US"/>
        </a:p>
      </dgm:t>
    </dgm:pt>
    <dgm:pt modelId="{B3F59E0F-8911-480D-8887-B829B421392E}" type="sibTrans" cxnId="{3F12FF2A-4FFB-4591-910A-DB8E1528DDB9}">
      <dgm:prSet/>
      <dgm:spPr/>
      <dgm:t>
        <a:bodyPr/>
        <a:lstStyle/>
        <a:p>
          <a:endParaRPr lang="en-US"/>
        </a:p>
      </dgm:t>
    </dgm:pt>
    <dgm:pt modelId="{3F7E58B4-025F-43FD-92FC-DD63A06AC95C}">
      <dgm:prSet/>
      <dgm:spPr/>
      <dgm:t>
        <a:bodyPr/>
        <a:lstStyle/>
        <a:p>
          <a:r>
            <a:rPr lang="en-US"/>
            <a:t>Information leaks/defeating ASLR</a:t>
          </a:r>
        </a:p>
      </dgm:t>
    </dgm:pt>
    <dgm:pt modelId="{C99D157E-8494-456C-AA15-D67D1EB495D0}" type="parTrans" cxnId="{5D824B3D-0912-41AB-B377-EBB68BECA8DD}">
      <dgm:prSet/>
      <dgm:spPr/>
      <dgm:t>
        <a:bodyPr/>
        <a:lstStyle/>
        <a:p>
          <a:endParaRPr lang="en-US"/>
        </a:p>
      </dgm:t>
    </dgm:pt>
    <dgm:pt modelId="{4E302E08-A64F-491D-B4D7-C7D4F4038874}" type="sibTrans" cxnId="{5D824B3D-0912-41AB-B377-EBB68BECA8DD}">
      <dgm:prSet/>
      <dgm:spPr/>
      <dgm:t>
        <a:bodyPr/>
        <a:lstStyle/>
        <a:p>
          <a:endParaRPr lang="en-US"/>
        </a:p>
      </dgm:t>
    </dgm:pt>
    <dgm:pt modelId="{0F364806-75F7-4C3A-8E5B-CDE35F99C8D4}" type="pres">
      <dgm:prSet presAssocID="{6C5C88F0-B491-45D1-9C23-78FF9AF7FA7F}" presName="root" presStyleCnt="0">
        <dgm:presLayoutVars>
          <dgm:dir/>
          <dgm:resizeHandles val="exact"/>
        </dgm:presLayoutVars>
      </dgm:prSet>
      <dgm:spPr/>
    </dgm:pt>
    <dgm:pt modelId="{C5FD62B9-B4C2-43D8-813C-3967EA94F633}" type="pres">
      <dgm:prSet presAssocID="{A25326BE-441B-4349-A95E-911D3C8E2D93}" presName="compNode" presStyleCnt="0"/>
      <dgm:spPr/>
    </dgm:pt>
    <dgm:pt modelId="{D8AF373A-0F92-48E9-8265-301DD8910506}" type="pres">
      <dgm:prSet presAssocID="{A25326BE-441B-4349-A95E-911D3C8E2D93}" presName="bgRect" presStyleLbl="bgShp" presStyleIdx="0" presStyleCnt="4"/>
      <dgm:spPr/>
    </dgm:pt>
    <dgm:pt modelId="{41CB7FAE-D146-49B6-8CC5-08B3C1BA6EF5}" type="pres">
      <dgm:prSet presAssocID="{A25326BE-441B-4349-A95E-911D3C8E2D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BD51E9CC-59EE-4E66-84AF-C71A4BC3621E}" type="pres">
      <dgm:prSet presAssocID="{A25326BE-441B-4349-A95E-911D3C8E2D93}" presName="spaceRect" presStyleCnt="0"/>
      <dgm:spPr/>
    </dgm:pt>
    <dgm:pt modelId="{B8D9B8C9-0A2B-40A8-9331-BB40445DC1BA}" type="pres">
      <dgm:prSet presAssocID="{A25326BE-441B-4349-A95E-911D3C8E2D93}" presName="parTx" presStyleLbl="revTx" presStyleIdx="0" presStyleCnt="4">
        <dgm:presLayoutVars>
          <dgm:chMax val="0"/>
          <dgm:chPref val="0"/>
        </dgm:presLayoutVars>
      </dgm:prSet>
      <dgm:spPr/>
    </dgm:pt>
    <dgm:pt modelId="{1E8A4C1C-86FA-45EA-B499-BE69DDE48759}" type="pres">
      <dgm:prSet presAssocID="{7925A1B5-7010-4BE8-8275-2696DBCCC314}" presName="sibTrans" presStyleCnt="0"/>
      <dgm:spPr/>
    </dgm:pt>
    <dgm:pt modelId="{E7031449-73A7-4520-8C92-1040B70825D7}" type="pres">
      <dgm:prSet presAssocID="{1D004D8C-0090-4855-B961-357563AF4359}" presName="compNode" presStyleCnt="0"/>
      <dgm:spPr/>
    </dgm:pt>
    <dgm:pt modelId="{CC042912-3B7C-4F7B-99FA-F146F2A6F950}" type="pres">
      <dgm:prSet presAssocID="{1D004D8C-0090-4855-B961-357563AF4359}" presName="bgRect" presStyleLbl="bgShp" presStyleIdx="1" presStyleCnt="4"/>
      <dgm:spPr/>
    </dgm:pt>
    <dgm:pt modelId="{CAC4D5D5-A81A-4F61-9B06-F8B9DDFA427B}" type="pres">
      <dgm:prSet presAssocID="{1D004D8C-0090-4855-B961-357563AF43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4AC411C-2149-444B-8657-037D7A5D82A1}" type="pres">
      <dgm:prSet presAssocID="{1D004D8C-0090-4855-B961-357563AF4359}" presName="spaceRect" presStyleCnt="0"/>
      <dgm:spPr/>
    </dgm:pt>
    <dgm:pt modelId="{6B2F8A12-8F7E-473D-A2E0-444A7AF4CFC6}" type="pres">
      <dgm:prSet presAssocID="{1D004D8C-0090-4855-B961-357563AF4359}" presName="parTx" presStyleLbl="revTx" presStyleIdx="1" presStyleCnt="4">
        <dgm:presLayoutVars>
          <dgm:chMax val="0"/>
          <dgm:chPref val="0"/>
        </dgm:presLayoutVars>
      </dgm:prSet>
      <dgm:spPr/>
    </dgm:pt>
    <dgm:pt modelId="{D07CA04D-16F9-416E-9908-B5768D93D188}" type="pres">
      <dgm:prSet presAssocID="{43EBC6EC-6EC5-4922-940B-62080A7A5382}" presName="sibTrans" presStyleCnt="0"/>
      <dgm:spPr/>
    </dgm:pt>
    <dgm:pt modelId="{FE098F07-D610-4E16-81DD-2D24D11A3302}" type="pres">
      <dgm:prSet presAssocID="{A462F534-0C53-4EA9-84CA-34D743DB303F}" presName="compNode" presStyleCnt="0"/>
      <dgm:spPr/>
    </dgm:pt>
    <dgm:pt modelId="{04E8DDB2-D5FD-4759-8AF7-4622C55AF0D5}" type="pres">
      <dgm:prSet presAssocID="{A462F534-0C53-4EA9-84CA-34D743DB303F}" presName="bgRect" presStyleLbl="bgShp" presStyleIdx="2" presStyleCnt="4"/>
      <dgm:spPr/>
    </dgm:pt>
    <dgm:pt modelId="{EEA38D49-E286-4FA3-99E5-2F2340A10930}" type="pres">
      <dgm:prSet presAssocID="{A462F534-0C53-4EA9-84CA-34D743DB30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36531050-D517-4A2A-9BC7-35D4526BED6F}" type="pres">
      <dgm:prSet presAssocID="{A462F534-0C53-4EA9-84CA-34D743DB303F}" presName="spaceRect" presStyleCnt="0"/>
      <dgm:spPr/>
    </dgm:pt>
    <dgm:pt modelId="{D0FFF0D1-4A23-418F-A282-3117EA1DC2F7}" type="pres">
      <dgm:prSet presAssocID="{A462F534-0C53-4EA9-84CA-34D743DB303F}" presName="parTx" presStyleLbl="revTx" presStyleIdx="2" presStyleCnt="4">
        <dgm:presLayoutVars>
          <dgm:chMax val="0"/>
          <dgm:chPref val="0"/>
        </dgm:presLayoutVars>
      </dgm:prSet>
      <dgm:spPr/>
    </dgm:pt>
    <dgm:pt modelId="{5A931A70-AA91-4BA6-98F8-ACC82FBA7674}" type="pres">
      <dgm:prSet presAssocID="{B3F59E0F-8911-480D-8887-B829B421392E}" presName="sibTrans" presStyleCnt="0"/>
      <dgm:spPr/>
    </dgm:pt>
    <dgm:pt modelId="{74182234-963B-4AEA-BB43-F97C7C58C10F}" type="pres">
      <dgm:prSet presAssocID="{3F7E58B4-025F-43FD-92FC-DD63A06AC95C}" presName="compNode" presStyleCnt="0"/>
      <dgm:spPr/>
    </dgm:pt>
    <dgm:pt modelId="{AC42A769-9035-43C8-86E3-07B01B6EBD8E}" type="pres">
      <dgm:prSet presAssocID="{3F7E58B4-025F-43FD-92FC-DD63A06AC95C}" presName="bgRect" presStyleLbl="bgShp" presStyleIdx="3" presStyleCnt="4"/>
      <dgm:spPr/>
    </dgm:pt>
    <dgm:pt modelId="{D4D55A12-10BB-4371-8F01-164DAD6D4F79}" type="pres">
      <dgm:prSet presAssocID="{3F7E58B4-025F-43FD-92FC-DD63A06AC9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8B9555E3-DEFA-451F-8CCE-ABAD05A9DE06}" type="pres">
      <dgm:prSet presAssocID="{3F7E58B4-025F-43FD-92FC-DD63A06AC95C}" presName="spaceRect" presStyleCnt="0"/>
      <dgm:spPr/>
    </dgm:pt>
    <dgm:pt modelId="{A4C8257E-F815-46A4-8A00-25C28B2F807B}" type="pres">
      <dgm:prSet presAssocID="{3F7E58B4-025F-43FD-92FC-DD63A06AC95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9CBA03-AAA6-4837-88CE-81FECADF3C75}" srcId="{6C5C88F0-B491-45D1-9C23-78FF9AF7FA7F}" destId="{1D004D8C-0090-4855-B961-357563AF4359}" srcOrd="1" destOrd="0" parTransId="{8639C9B4-DED0-45D3-A6C9-5B5ABFE65B52}" sibTransId="{43EBC6EC-6EC5-4922-940B-62080A7A5382}"/>
    <dgm:cxn modelId="{3F12FF2A-4FFB-4591-910A-DB8E1528DDB9}" srcId="{6C5C88F0-B491-45D1-9C23-78FF9AF7FA7F}" destId="{A462F534-0C53-4EA9-84CA-34D743DB303F}" srcOrd="2" destOrd="0" parTransId="{61CC8F71-D038-483A-B884-0C7848E5B679}" sibTransId="{B3F59E0F-8911-480D-8887-B829B421392E}"/>
    <dgm:cxn modelId="{D1D61034-008C-49E1-B3BD-3BF9EBBF452F}" type="presOf" srcId="{3F7E58B4-025F-43FD-92FC-DD63A06AC95C}" destId="{A4C8257E-F815-46A4-8A00-25C28B2F807B}" srcOrd="0" destOrd="0" presId="urn:microsoft.com/office/officeart/2018/2/layout/IconVerticalSolidList"/>
    <dgm:cxn modelId="{BA700439-D1AE-425A-AFD5-2EB612B86BBD}" type="presOf" srcId="{A25326BE-441B-4349-A95E-911D3C8E2D93}" destId="{B8D9B8C9-0A2B-40A8-9331-BB40445DC1BA}" srcOrd="0" destOrd="0" presId="urn:microsoft.com/office/officeart/2018/2/layout/IconVerticalSolidList"/>
    <dgm:cxn modelId="{5D824B3D-0912-41AB-B377-EBB68BECA8DD}" srcId="{6C5C88F0-B491-45D1-9C23-78FF9AF7FA7F}" destId="{3F7E58B4-025F-43FD-92FC-DD63A06AC95C}" srcOrd="3" destOrd="0" parTransId="{C99D157E-8494-456C-AA15-D67D1EB495D0}" sibTransId="{4E302E08-A64F-491D-B4D7-C7D4F4038874}"/>
    <dgm:cxn modelId="{D6DE653E-6CF2-49D3-89D5-00DA83774ADF}" type="presOf" srcId="{1D004D8C-0090-4855-B961-357563AF4359}" destId="{6B2F8A12-8F7E-473D-A2E0-444A7AF4CFC6}" srcOrd="0" destOrd="0" presId="urn:microsoft.com/office/officeart/2018/2/layout/IconVerticalSolidList"/>
    <dgm:cxn modelId="{D67B4C9C-D329-40F9-81B2-EC97B3D96713}" srcId="{6C5C88F0-B491-45D1-9C23-78FF9AF7FA7F}" destId="{A25326BE-441B-4349-A95E-911D3C8E2D93}" srcOrd="0" destOrd="0" parTransId="{10ED73AF-A585-442E-9D58-8F69000DFCC4}" sibTransId="{7925A1B5-7010-4BE8-8275-2696DBCCC314}"/>
    <dgm:cxn modelId="{ED089FB7-C33D-4800-91A7-BFB87A6ACA7D}" type="presOf" srcId="{A462F534-0C53-4EA9-84CA-34D743DB303F}" destId="{D0FFF0D1-4A23-418F-A282-3117EA1DC2F7}" srcOrd="0" destOrd="0" presId="urn:microsoft.com/office/officeart/2018/2/layout/IconVerticalSolidList"/>
    <dgm:cxn modelId="{3702B1C9-D714-448C-A93F-56AD8D39AC5A}" type="presOf" srcId="{6C5C88F0-B491-45D1-9C23-78FF9AF7FA7F}" destId="{0F364806-75F7-4C3A-8E5B-CDE35F99C8D4}" srcOrd="0" destOrd="0" presId="urn:microsoft.com/office/officeart/2018/2/layout/IconVerticalSolidList"/>
    <dgm:cxn modelId="{D6F7FFF9-9488-4133-ADB6-69FEE52B659D}" type="presParOf" srcId="{0F364806-75F7-4C3A-8E5B-CDE35F99C8D4}" destId="{C5FD62B9-B4C2-43D8-813C-3967EA94F633}" srcOrd="0" destOrd="0" presId="urn:microsoft.com/office/officeart/2018/2/layout/IconVerticalSolidList"/>
    <dgm:cxn modelId="{77229190-CC1F-4070-8252-B75DEB404BEE}" type="presParOf" srcId="{C5FD62B9-B4C2-43D8-813C-3967EA94F633}" destId="{D8AF373A-0F92-48E9-8265-301DD8910506}" srcOrd="0" destOrd="0" presId="urn:microsoft.com/office/officeart/2018/2/layout/IconVerticalSolidList"/>
    <dgm:cxn modelId="{42876ACE-0821-431E-91BB-76A0922C11BC}" type="presParOf" srcId="{C5FD62B9-B4C2-43D8-813C-3967EA94F633}" destId="{41CB7FAE-D146-49B6-8CC5-08B3C1BA6EF5}" srcOrd="1" destOrd="0" presId="urn:microsoft.com/office/officeart/2018/2/layout/IconVerticalSolidList"/>
    <dgm:cxn modelId="{17B3D4BE-42A3-4316-9A9B-06D1B1101A8F}" type="presParOf" srcId="{C5FD62B9-B4C2-43D8-813C-3967EA94F633}" destId="{BD51E9CC-59EE-4E66-84AF-C71A4BC3621E}" srcOrd="2" destOrd="0" presId="urn:microsoft.com/office/officeart/2018/2/layout/IconVerticalSolidList"/>
    <dgm:cxn modelId="{FCC48855-A08A-4083-9797-857FF8114588}" type="presParOf" srcId="{C5FD62B9-B4C2-43D8-813C-3967EA94F633}" destId="{B8D9B8C9-0A2B-40A8-9331-BB40445DC1BA}" srcOrd="3" destOrd="0" presId="urn:microsoft.com/office/officeart/2018/2/layout/IconVerticalSolidList"/>
    <dgm:cxn modelId="{D940949F-E89B-4AB6-A63E-A6C3185B95B3}" type="presParOf" srcId="{0F364806-75F7-4C3A-8E5B-CDE35F99C8D4}" destId="{1E8A4C1C-86FA-45EA-B499-BE69DDE48759}" srcOrd="1" destOrd="0" presId="urn:microsoft.com/office/officeart/2018/2/layout/IconVerticalSolidList"/>
    <dgm:cxn modelId="{41B71D58-AE82-4400-BD34-8AA260D8B076}" type="presParOf" srcId="{0F364806-75F7-4C3A-8E5B-CDE35F99C8D4}" destId="{E7031449-73A7-4520-8C92-1040B70825D7}" srcOrd="2" destOrd="0" presId="urn:microsoft.com/office/officeart/2018/2/layout/IconVerticalSolidList"/>
    <dgm:cxn modelId="{F75E4496-6C10-42CA-BCE2-05152029A1E5}" type="presParOf" srcId="{E7031449-73A7-4520-8C92-1040B70825D7}" destId="{CC042912-3B7C-4F7B-99FA-F146F2A6F950}" srcOrd="0" destOrd="0" presId="urn:microsoft.com/office/officeart/2018/2/layout/IconVerticalSolidList"/>
    <dgm:cxn modelId="{BF0791D8-1A4F-45D6-A9B5-F495579E150E}" type="presParOf" srcId="{E7031449-73A7-4520-8C92-1040B70825D7}" destId="{CAC4D5D5-A81A-4F61-9B06-F8B9DDFA427B}" srcOrd="1" destOrd="0" presId="urn:microsoft.com/office/officeart/2018/2/layout/IconVerticalSolidList"/>
    <dgm:cxn modelId="{21A11D41-16BE-4808-8D68-C0B45759A952}" type="presParOf" srcId="{E7031449-73A7-4520-8C92-1040B70825D7}" destId="{14AC411C-2149-444B-8657-037D7A5D82A1}" srcOrd="2" destOrd="0" presId="urn:microsoft.com/office/officeart/2018/2/layout/IconVerticalSolidList"/>
    <dgm:cxn modelId="{677488E4-EA6D-4960-A5B3-CD7E8A0F6F52}" type="presParOf" srcId="{E7031449-73A7-4520-8C92-1040B70825D7}" destId="{6B2F8A12-8F7E-473D-A2E0-444A7AF4CFC6}" srcOrd="3" destOrd="0" presId="urn:microsoft.com/office/officeart/2018/2/layout/IconVerticalSolidList"/>
    <dgm:cxn modelId="{94E9BF22-0C1D-4A8B-9714-E74D023A40E2}" type="presParOf" srcId="{0F364806-75F7-4C3A-8E5B-CDE35F99C8D4}" destId="{D07CA04D-16F9-416E-9908-B5768D93D188}" srcOrd="3" destOrd="0" presId="urn:microsoft.com/office/officeart/2018/2/layout/IconVerticalSolidList"/>
    <dgm:cxn modelId="{0DAE4364-EA37-477C-8C5E-0C72AF011043}" type="presParOf" srcId="{0F364806-75F7-4C3A-8E5B-CDE35F99C8D4}" destId="{FE098F07-D610-4E16-81DD-2D24D11A3302}" srcOrd="4" destOrd="0" presId="urn:microsoft.com/office/officeart/2018/2/layout/IconVerticalSolidList"/>
    <dgm:cxn modelId="{1BF36701-C662-4A68-96FD-F115324581F8}" type="presParOf" srcId="{FE098F07-D610-4E16-81DD-2D24D11A3302}" destId="{04E8DDB2-D5FD-4759-8AF7-4622C55AF0D5}" srcOrd="0" destOrd="0" presId="urn:microsoft.com/office/officeart/2018/2/layout/IconVerticalSolidList"/>
    <dgm:cxn modelId="{FF52E023-A159-48C8-9E3F-B45D345D9929}" type="presParOf" srcId="{FE098F07-D610-4E16-81DD-2D24D11A3302}" destId="{EEA38D49-E286-4FA3-99E5-2F2340A10930}" srcOrd="1" destOrd="0" presId="urn:microsoft.com/office/officeart/2018/2/layout/IconVerticalSolidList"/>
    <dgm:cxn modelId="{C502704A-6D37-48D4-A6BF-19E7079AE994}" type="presParOf" srcId="{FE098F07-D610-4E16-81DD-2D24D11A3302}" destId="{36531050-D517-4A2A-9BC7-35D4526BED6F}" srcOrd="2" destOrd="0" presId="urn:microsoft.com/office/officeart/2018/2/layout/IconVerticalSolidList"/>
    <dgm:cxn modelId="{12990C0B-499B-4F3F-AF3B-57BE9E7183A5}" type="presParOf" srcId="{FE098F07-D610-4E16-81DD-2D24D11A3302}" destId="{D0FFF0D1-4A23-418F-A282-3117EA1DC2F7}" srcOrd="3" destOrd="0" presId="urn:microsoft.com/office/officeart/2018/2/layout/IconVerticalSolidList"/>
    <dgm:cxn modelId="{E2E6BE46-B5B6-41BD-BF23-AD87D8B1FE3D}" type="presParOf" srcId="{0F364806-75F7-4C3A-8E5B-CDE35F99C8D4}" destId="{5A931A70-AA91-4BA6-98F8-ACC82FBA7674}" srcOrd="5" destOrd="0" presId="urn:microsoft.com/office/officeart/2018/2/layout/IconVerticalSolidList"/>
    <dgm:cxn modelId="{181A0D36-F8F3-4CA2-87DE-8A76281B0E20}" type="presParOf" srcId="{0F364806-75F7-4C3A-8E5B-CDE35F99C8D4}" destId="{74182234-963B-4AEA-BB43-F97C7C58C10F}" srcOrd="6" destOrd="0" presId="urn:microsoft.com/office/officeart/2018/2/layout/IconVerticalSolidList"/>
    <dgm:cxn modelId="{E0DF649D-DB8D-4990-B75A-C1247D599CC2}" type="presParOf" srcId="{74182234-963B-4AEA-BB43-F97C7C58C10F}" destId="{AC42A769-9035-43C8-86E3-07B01B6EBD8E}" srcOrd="0" destOrd="0" presId="urn:microsoft.com/office/officeart/2018/2/layout/IconVerticalSolidList"/>
    <dgm:cxn modelId="{ACAD8172-59BD-49E7-B03A-CC967AB4FDC6}" type="presParOf" srcId="{74182234-963B-4AEA-BB43-F97C7C58C10F}" destId="{D4D55A12-10BB-4371-8F01-164DAD6D4F79}" srcOrd="1" destOrd="0" presId="urn:microsoft.com/office/officeart/2018/2/layout/IconVerticalSolidList"/>
    <dgm:cxn modelId="{FAEEF495-E5C8-4C64-AF35-17C34E2EC94F}" type="presParOf" srcId="{74182234-963B-4AEA-BB43-F97C7C58C10F}" destId="{8B9555E3-DEFA-451F-8CCE-ABAD05A9DE06}" srcOrd="2" destOrd="0" presId="urn:microsoft.com/office/officeart/2018/2/layout/IconVerticalSolidList"/>
    <dgm:cxn modelId="{6794A70E-9687-4E04-A83D-13F6FE1C3C13}" type="presParOf" srcId="{74182234-963B-4AEA-BB43-F97C7C58C10F}" destId="{A4C8257E-F815-46A4-8A00-25C28B2F80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1E764-3E85-4DE3-AF28-041D472AB4A5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E3E326-4479-453A-9863-465A1E47F809}">
      <dgm:prSet/>
      <dgm:spPr/>
      <dgm:t>
        <a:bodyPr/>
        <a:lstStyle/>
        <a:p>
          <a:r>
            <a:rPr lang="en-US" dirty="0"/>
            <a:t>Discovery</a:t>
          </a:r>
        </a:p>
      </dgm:t>
    </dgm:pt>
    <dgm:pt modelId="{E0F38ABF-175E-4946-97EC-62E269264AEB}" type="parTrans" cxnId="{9E329856-96C5-4B23-88B3-D04215704C20}">
      <dgm:prSet/>
      <dgm:spPr/>
      <dgm:t>
        <a:bodyPr/>
        <a:lstStyle/>
        <a:p>
          <a:endParaRPr lang="en-US"/>
        </a:p>
      </dgm:t>
    </dgm:pt>
    <dgm:pt modelId="{057165DE-592C-4C48-9E8B-4A0E165849AC}" type="sibTrans" cxnId="{9E329856-96C5-4B23-88B3-D04215704C20}">
      <dgm:prSet/>
      <dgm:spPr/>
      <dgm:t>
        <a:bodyPr/>
        <a:lstStyle/>
        <a:p>
          <a:endParaRPr lang="en-US"/>
        </a:p>
      </dgm:t>
    </dgm:pt>
    <dgm:pt modelId="{A9AA3363-A0CF-4581-838E-44D10A1636B4}">
      <dgm:prSet/>
      <dgm:spPr/>
      <dgm:t>
        <a:bodyPr/>
        <a:lstStyle/>
        <a:p>
          <a:r>
            <a:rPr lang="en-US" dirty="0"/>
            <a:t>Find real vulnerabilities</a:t>
          </a:r>
        </a:p>
      </dgm:t>
    </dgm:pt>
    <dgm:pt modelId="{E0B531D1-B90E-46AA-880A-DED2078B5F53}" type="parTrans" cxnId="{9C70E097-9585-4980-A946-40F716133B61}">
      <dgm:prSet/>
      <dgm:spPr/>
      <dgm:t>
        <a:bodyPr/>
        <a:lstStyle/>
        <a:p>
          <a:endParaRPr lang="en-US"/>
        </a:p>
      </dgm:t>
    </dgm:pt>
    <dgm:pt modelId="{C71EC89C-9EF3-42B6-84F4-F07AE94CA8CE}" type="sibTrans" cxnId="{9C70E097-9585-4980-A946-40F716133B61}">
      <dgm:prSet/>
      <dgm:spPr/>
      <dgm:t>
        <a:bodyPr/>
        <a:lstStyle/>
        <a:p>
          <a:endParaRPr lang="en-US"/>
        </a:p>
      </dgm:t>
    </dgm:pt>
    <dgm:pt modelId="{8C666466-6D7A-4F8D-B4A6-3C7F702A8979}">
      <dgm:prSet/>
      <dgm:spPr/>
      <dgm:t>
        <a:bodyPr/>
        <a:lstStyle/>
        <a:p>
          <a:r>
            <a:rPr lang="en-US" dirty="0"/>
            <a:t>Groom</a:t>
          </a:r>
        </a:p>
      </dgm:t>
    </dgm:pt>
    <dgm:pt modelId="{C81D3CC7-91A3-4C8D-9F81-599C640E7C5D}" type="parTrans" cxnId="{F12530AD-52DF-471F-B225-6CD550F00B41}">
      <dgm:prSet/>
      <dgm:spPr/>
      <dgm:t>
        <a:bodyPr/>
        <a:lstStyle/>
        <a:p>
          <a:endParaRPr lang="en-US"/>
        </a:p>
      </dgm:t>
    </dgm:pt>
    <dgm:pt modelId="{0AA0ED09-043D-4354-AC5E-92B5B131BA6E}" type="sibTrans" cxnId="{F12530AD-52DF-471F-B225-6CD550F00B41}">
      <dgm:prSet/>
      <dgm:spPr/>
      <dgm:t>
        <a:bodyPr/>
        <a:lstStyle/>
        <a:p>
          <a:endParaRPr lang="en-US"/>
        </a:p>
      </dgm:t>
    </dgm:pt>
    <dgm:pt modelId="{5C856F48-A415-4C1B-A482-B3632BF35843}">
      <dgm:prSet/>
      <dgm:spPr/>
      <dgm:t>
        <a:bodyPr/>
        <a:lstStyle/>
        <a:p>
          <a:r>
            <a:rPr lang="en-US" dirty="0"/>
            <a:t>Heap Feng Shui like a professional </a:t>
          </a:r>
        </a:p>
        <a:p>
          <a:r>
            <a:rPr lang="en-US" dirty="0"/>
            <a:t>Allocation/deallocation primitives</a:t>
          </a:r>
        </a:p>
      </dgm:t>
    </dgm:pt>
    <dgm:pt modelId="{3FEC195B-FA72-4C48-AFB8-F0693FBBB455}" type="parTrans" cxnId="{20764379-1613-4C84-AFCF-F99551957736}">
      <dgm:prSet/>
      <dgm:spPr/>
      <dgm:t>
        <a:bodyPr/>
        <a:lstStyle/>
        <a:p>
          <a:endParaRPr lang="en-US"/>
        </a:p>
      </dgm:t>
    </dgm:pt>
    <dgm:pt modelId="{A6062545-132C-48EA-835F-30887715BBB9}" type="sibTrans" cxnId="{20764379-1613-4C84-AFCF-F99551957736}">
      <dgm:prSet/>
      <dgm:spPr/>
      <dgm:t>
        <a:bodyPr/>
        <a:lstStyle/>
        <a:p>
          <a:endParaRPr lang="en-US"/>
        </a:p>
      </dgm:t>
    </dgm:pt>
    <dgm:pt modelId="{AC8C4672-7C5C-4978-B4FA-88B38838AECC}">
      <dgm:prSet/>
      <dgm:spPr/>
      <dgm:t>
        <a:bodyPr/>
        <a:lstStyle/>
        <a:p>
          <a:r>
            <a:rPr lang="en-US"/>
            <a:t>Exploit</a:t>
          </a:r>
        </a:p>
      </dgm:t>
    </dgm:pt>
    <dgm:pt modelId="{998178D1-54D8-4AB1-8F34-E1A7572A8AF0}" type="parTrans" cxnId="{124AE09D-E03E-4747-8B79-7B7F40A90A1B}">
      <dgm:prSet/>
      <dgm:spPr/>
      <dgm:t>
        <a:bodyPr/>
        <a:lstStyle/>
        <a:p>
          <a:endParaRPr lang="en-US"/>
        </a:p>
      </dgm:t>
    </dgm:pt>
    <dgm:pt modelId="{6717D412-1282-4A5F-AF6D-B3712D784335}" type="sibTrans" cxnId="{124AE09D-E03E-4747-8B79-7B7F40A90A1B}">
      <dgm:prSet/>
      <dgm:spPr/>
      <dgm:t>
        <a:bodyPr/>
        <a:lstStyle/>
        <a:p>
          <a:endParaRPr lang="en-US"/>
        </a:p>
      </dgm:t>
    </dgm:pt>
    <dgm:pt modelId="{64B8A8AE-8070-4F13-8777-F7CE6C280C10}">
      <dgm:prSet/>
      <dgm:spPr/>
      <dgm:t>
        <a:bodyPr/>
        <a:lstStyle/>
        <a:p>
          <a:r>
            <a:rPr lang="en-US" dirty="0"/>
            <a:t>Information leak for </a:t>
          </a:r>
          <a:r>
            <a:rPr lang="en-US" dirty="0" err="1"/>
            <a:t>libc</a:t>
          </a:r>
          <a:r>
            <a:rPr lang="en-US" dirty="0"/>
            <a:t> and heap addresses</a:t>
          </a:r>
        </a:p>
      </dgm:t>
    </dgm:pt>
    <dgm:pt modelId="{A9D84081-4F5C-45C2-A456-65C1400400D6}" type="parTrans" cxnId="{321A9274-2D0E-4477-B31B-04D6F71DD384}">
      <dgm:prSet/>
      <dgm:spPr/>
      <dgm:t>
        <a:bodyPr/>
        <a:lstStyle/>
        <a:p>
          <a:endParaRPr lang="en-US"/>
        </a:p>
      </dgm:t>
    </dgm:pt>
    <dgm:pt modelId="{DF006AEC-7400-4CDA-B222-93E74DC0B0C4}" type="sibTrans" cxnId="{321A9274-2D0E-4477-B31B-04D6F71DD384}">
      <dgm:prSet/>
      <dgm:spPr/>
      <dgm:t>
        <a:bodyPr/>
        <a:lstStyle/>
        <a:p>
          <a:endParaRPr lang="en-US"/>
        </a:p>
      </dgm:t>
    </dgm:pt>
    <dgm:pt modelId="{D1B7B574-AE1A-47D3-A5BD-FE7BB0BBFE0D}">
      <dgm:prSet/>
      <dgm:spPr/>
      <dgm:t>
        <a:bodyPr/>
        <a:lstStyle/>
        <a:p>
          <a:r>
            <a:rPr lang="en-US" dirty="0"/>
            <a:t>Use after free for code execution</a:t>
          </a:r>
        </a:p>
      </dgm:t>
    </dgm:pt>
    <dgm:pt modelId="{15B5DBBE-1DE3-477A-AC3A-C22B09750906}" type="parTrans" cxnId="{9DE93FEA-ACD8-4C33-883F-4396847CEC99}">
      <dgm:prSet/>
      <dgm:spPr/>
      <dgm:t>
        <a:bodyPr/>
        <a:lstStyle/>
        <a:p>
          <a:endParaRPr lang="en-US"/>
        </a:p>
      </dgm:t>
    </dgm:pt>
    <dgm:pt modelId="{AA527D79-1E3E-4823-9B59-0655B7CC4DE5}" type="sibTrans" cxnId="{9DE93FEA-ACD8-4C33-883F-4396847CEC99}">
      <dgm:prSet/>
      <dgm:spPr/>
      <dgm:t>
        <a:bodyPr/>
        <a:lstStyle/>
        <a:p>
          <a:endParaRPr lang="en-US"/>
        </a:p>
      </dgm:t>
    </dgm:pt>
    <dgm:pt modelId="{13C88EEC-41B9-BE4A-A613-FA0BC57E337F}">
      <dgm:prSet/>
      <dgm:spPr/>
      <dgm:t>
        <a:bodyPr/>
        <a:lstStyle/>
        <a:p>
          <a:r>
            <a:rPr lang="en-US" dirty="0"/>
            <a:t>UAF</a:t>
          </a:r>
        </a:p>
      </dgm:t>
    </dgm:pt>
    <dgm:pt modelId="{9D2B92EC-74F6-E04D-873B-D70FEF63FC23}" type="parTrans" cxnId="{A33F2FDE-1C4A-5041-9EFB-78F4380DAA7D}">
      <dgm:prSet/>
      <dgm:spPr/>
      <dgm:t>
        <a:bodyPr/>
        <a:lstStyle/>
        <a:p>
          <a:endParaRPr lang="en-US"/>
        </a:p>
      </dgm:t>
    </dgm:pt>
    <dgm:pt modelId="{684317DC-FC82-8C40-B2F7-6C377192AAA2}" type="sibTrans" cxnId="{A33F2FDE-1C4A-5041-9EFB-78F4380DAA7D}">
      <dgm:prSet/>
      <dgm:spPr/>
      <dgm:t>
        <a:bodyPr/>
        <a:lstStyle/>
        <a:p>
          <a:endParaRPr lang="en-US"/>
        </a:p>
      </dgm:t>
    </dgm:pt>
    <dgm:pt modelId="{06AB39F6-35F6-6648-865A-A772D8130151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09357184-651E-0141-A5C3-A20CBFCDF772}" type="parTrans" cxnId="{2B1E7599-678F-BB46-8A3D-59306CAA02B2}">
      <dgm:prSet/>
      <dgm:spPr/>
      <dgm:t>
        <a:bodyPr/>
        <a:lstStyle/>
        <a:p>
          <a:endParaRPr lang="en-US"/>
        </a:p>
      </dgm:t>
    </dgm:pt>
    <dgm:pt modelId="{B79A923A-1321-C84B-A67C-FFB4165B1A78}" type="sibTrans" cxnId="{2B1E7599-678F-BB46-8A3D-59306CAA02B2}">
      <dgm:prSet/>
      <dgm:spPr/>
      <dgm:t>
        <a:bodyPr/>
        <a:lstStyle/>
        <a:p>
          <a:endParaRPr lang="en-US"/>
        </a:p>
      </dgm:t>
    </dgm:pt>
    <dgm:pt modelId="{00B25678-0E60-B942-8BE9-5083A32A621A}">
      <dgm:prSet/>
      <dgm:spPr/>
      <dgm:t>
        <a:bodyPr/>
        <a:lstStyle/>
        <a:p>
          <a:r>
            <a:rPr lang="en-US" dirty="0"/>
            <a:t>Integers overflows</a:t>
          </a:r>
        </a:p>
      </dgm:t>
    </dgm:pt>
    <dgm:pt modelId="{D08D8C3A-C9AE-AD47-902D-D30E66AEFA3E}" type="parTrans" cxnId="{E39B643B-4058-EC47-845C-5119123F5AF9}">
      <dgm:prSet/>
      <dgm:spPr/>
      <dgm:t>
        <a:bodyPr/>
        <a:lstStyle/>
        <a:p>
          <a:endParaRPr lang="en-US"/>
        </a:p>
      </dgm:t>
    </dgm:pt>
    <dgm:pt modelId="{20102D45-DA48-374B-A1D5-40835EE93D20}" type="sibTrans" cxnId="{E39B643B-4058-EC47-845C-5119123F5AF9}">
      <dgm:prSet/>
      <dgm:spPr/>
      <dgm:t>
        <a:bodyPr/>
        <a:lstStyle/>
        <a:p>
          <a:endParaRPr lang="en-US"/>
        </a:p>
      </dgm:t>
    </dgm:pt>
    <dgm:pt modelId="{0BAF142D-2422-7345-BCFD-1C50023EA20A}">
      <dgm:prSet/>
      <dgm:spPr/>
      <dgm:t>
        <a:bodyPr/>
        <a:lstStyle/>
        <a:p>
          <a:r>
            <a:rPr lang="en-US" dirty="0"/>
            <a:t>Etc. </a:t>
          </a:r>
        </a:p>
      </dgm:t>
    </dgm:pt>
    <dgm:pt modelId="{C78D7CE3-A452-1C4D-A01A-9769B3CD97A6}" type="parTrans" cxnId="{68CCC08C-5D3C-1D44-8CC3-71793F65DF67}">
      <dgm:prSet/>
      <dgm:spPr/>
      <dgm:t>
        <a:bodyPr/>
        <a:lstStyle/>
        <a:p>
          <a:endParaRPr lang="en-US"/>
        </a:p>
      </dgm:t>
    </dgm:pt>
    <dgm:pt modelId="{1421C232-9B5A-A047-A0A5-689EA599143B}" type="sibTrans" cxnId="{68CCC08C-5D3C-1D44-8CC3-71793F65DF67}">
      <dgm:prSet/>
      <dgm:spPr/>
      <dgm:t>
        <a:bodyPr/>
        <a:lstStyle/>
        <a:p>
          <a:endParaRPr lang="en-US"/>
        </a:p>
      </dgm:t>
    </dgm:pt>
    <dgm:pt modelId="{8A8D52DD-3A81-AE42-9AF4-DBCFD8AD5991}" type="pres">
      <dgm:prSet presAssocID="{B271E764-3E85-4DE3-AF28-041D472AB4A5}" presName="Name0" presStyleCnt="0">
        <dgm:presLayoutVars>
          <dgm:dir/>
          <dgm:animLvl val="lvl"/>
          <dgm:resizeHandles val="exact"/>
        </dgm:presLayoutVars>
      </dgm:prSet>
      <dgm:spPr/>
    </dgm:pt>
    <dgm:pt modelId="{25D35270-B948-8941-B74D-CD413127A64F}" type="pres">
      <dgm:prSet presAssocID="{B5E3E326-4479-453A-9863-465A1E47F809}" presName="composite" presStyleCnt="0"/>
      <dgm:spPr/>
    </dgm:pt>
    <dgm:pt modelId="{643A7FF0-9837-9C4D-A601-2AD36DC83AF9}" type="pres">
      <dgm:prSet presAssocID="{B5E3E326-4479-453A-9863-465A1E47F809}" presName="parTx" presStyleLbl="alignNode1" presStyleIdx="0" presStyleCnt="3">
        <dgm:presLayoutVars>
          <dgm:chMax val="0"/>
          <dgm:chPref val="0"/>
        </dgm:presLayoutVars>
      </dgm:prSet>
      <dgm:spPr/>
    </dgm:pt>
    <dgm:pt modelId="{5B6C1A69-BF31-2F48-BD81-0ABBF351EB0B}" type="pres">
      <dgm:prSet presAssocID="{B5E3E326-4479-453A-9863-465A1E47F809}" presName="desTx" presStyleLbl="alignAccFollowNode1" presStyleIdx="0" presStyleCnt="3">
        <dgm:presLayoutVars/>
      </dgm:prSet>
      <dgm:spPr/>
    </dgm:pt>
    <dgm:pt modelId="{2803B661-C2D7-7E41-B727-D337D430C750}" type="pres">
      <dgm:prSet presAssocID="{057165DE-592C-4C48-9E8B-4A0E165849AC}" presName="space" presStyleCnt="0"/>
      <dgm:spPr/>
    </dgm:pt>
    <dgm:pt modelId="{8147F24F-AAC5-9441-849B-F2625D4BEF6E}" type="pres">
      <dgm:prSet presAssocID="{8C666466-6D7A-4F8D-B4A6-3C7F702A8979}" presName="composite" presStyleCnt="0"/>
      <dgm:spPr/>
    </dgm:pt>
    <dgm:pt modelId="{EB327EF0-AC35-D544-9E8E-21DBBF6AC732}" type="pres">
      <dgm:prSet presAssocID="{8C666466-6D7A-4F8D-B4A6-3C7F702A8979}" presName="parTx" presStyleLbl="alignNode1" presStyleIdx="1" presStyleCnt="3">
        <dgm:presLayoutVars>
          <dgm:chMax val="0"/>
          <dgm:chPref val="0"/>
        </dgm:presLayoutVars>
      </dgm:prSet>
      <dgm:spPr/>
    </dgm:pt>
    <dgm:pt modelId="{FFE7C057-3DD9-FD4E-BB5E-66BCDDBBE4CE}" type="pres">
      <dgm:prSet presAssocID="{8C666466-6D7A-4F8D-B4A6-3C7F702A8979}" presName="desTx" presStyleLbl="alignAccFollowNode1" presStyleIdx="1" presStyleCnt="3">
        <dgm:presLayoutVars/>
      </dgm:prSet>
      <dgm:spPr/>
    </dgm:pt>
    <dgm:pt modelId="{FA60B5ED-6FC1-EA4C-A5CB-9A4EE5B07D25}" type="pres">
      <dgm:prSet presAssocID="{0AA0ED09-043D-4354-AC5E-92B5B131BA6E}" presName="space" presStyleCnt="0"/>
      <dgm:spPr/>
    </dgm:pt>
    <dgm:pt modelId="{F0F44AB7-2D2F-0545-82CA-CBE0F460A335}" type="pres">
      <dgm:prSet presAssocID="{AC8C4672-7C5C-4978-B4FA-88B38838AECC}" presName="composite" presStyleCnt="0"/>
      <dgm:spPr/>
    </dgm:pt>
    <dgm:pt modelId="{3308D2C7-7031-E147-B08E-4A839BD7E511}" type="pres">
      <dgm:prSet presAssocID="{AC8C4672-7C5C-4978-B4FA-88B38838AECC}" presName="parTx" presStyleLbl="alignNode1" presStyleIdx="2" presStyleCnt="3">
        <dgm:presLayoutVars>
          <dgm:chMax val="0"/>
          <dgm:chPref val="0"/>
        </dgm:presLayoutVars>
      </dgm:prSet>
      <dgm:spPr/>
    </dgm:pt>
    <dgm:pt modelId="{173132A0-8F0E-5A46-9688-8CF324862B5C}" type="pres">
      <dgm:prSet presAssocID="{AC8C4672-7C5C-4978-B4FA-88B38838AECC}" presName="desTx" presStyleLbl="alignAccFollowNode1" presStyleIdx="2" presStyleCnt="3">
        <dgm:presLayoutVars/>
      </dgm:prSet>
      <dgm:spPr/>
    </dgm:pt>
  </dgm:ptLst>
  <dgm:cxnLst>
    <dgm:cxn modelId="{119AC50B-363D-AE4E-AE31-4B54F34029C9}" type="presOf" srcId="{00B25678-0E60-B942-8BE9-5083A32A621A}" destId="{5B6C1A69-BF31-2F48-BD81-0ABBF351EB0B}" srcOrd="0" destOrd="3" presId="urn:microsoft.com/office/officeart/2016/7/layout/HorizontalActionList"/>
    <dgm:cxn modelId="{4AA0E70F-1A81-3E4F-B556-5AA1C2A8610C}" type="presOf" srcId="{B5E3E326-4479-453A-9863-465A1E47F809}" destId="{643A7FF0-9837-9C4D-A601-2AD36DC83AF9}" srcOrd="0" destOrd="0" presId="urn:microsoft.com/office/officeart/2016/7/layout/HorizontalActionList"/>
    <dgm:cxn modelId="{BC961815-2F9F-4347-8E1C-ABC813178999}" type="presOf" srcId="{A9AA3363-A0CF-4581-838E-44D10A1636B4}" destId="{5B6C1A69-BF31-2F48-BD81-0ABBF351EB0B}" srcOrd="0" destOrd="0" presId="urn:microsoft.com/office/officeart/2016/7/layout/HorizontalActionList"/>
    <dgm:cxn modelId="{A6E18629-2D3C-0B47-9924-79C64E70912C}" type="presOf" srcId="{13C88EEC-41B9-BE4A-A613-FA0BC57E337F}" destId="{5B6C1A69-BF31-2F48-BD81-0ABBF351EB0B}" srcOrd="0" destOrd="1" presId="urn:microsoft.com/office/officeart/2016/7/layout/HorizontalActionList"/>
    <dgm:cxn modelId="{E39B643B-4058-EC47-845C-5119123F5AF9}" srcId="{A9AA3363-A0CF-4581-838E-44D10A1636B4}" destId="{00B25678-0E60-B942-8BE9-5083A32A621A}" srcOrd="2" destOrd="0" parTransId="{D08D8C3A-C9AE-AD47-902D-D30E66AEFA3E}" sibTransId="{20102D45-DA48-374B-A1D5-40835EE93D20}"/>
    <dgm:cxn modelId="{9E329856-96C5-4B23-88B3-D04215704C20}" srcId="{B271E764-3E85-4DE3-AF28-041D472AB4A5}" destId="{B5E3E326-4479-453A-9863-465A1E47F809}" srcOrd="0" destOrd="0" parTransId="{E0F38ABF-175E-4946-97EC-62E269264AEB}" sibTransId="{057165DE-592C-4C48-9E8B-4A0E165849AC}"/>
    <dgm:cxn modelId="{120A8E6B-0B4C-334E-AF2C-32AA9B88BC21}" type="presOf" srcId="{64B8A8AE-8070-4F13-8777-F7CE6C280C10}" destId="{173132A0-8F0E-5A46-9688-8CF324862B5C}" srcOrd="0" destOrd="0" presId="urn:microsoft.com/office/officeart/2016/7/layout/HorizontalActionList"/>
    <dgm:cxn modelId="{35C39671-0F2A-9547-8124-C6FDF559E9A4}" type="presOf" srcId="{5C856F48-A415-4C1B-A482-B3632BF35843}" destId="{FFE7C057-3DD9-FD4E-BB5E-66BCDDBBE4CE}" srcOrd="0" destOrd="0" presId="urn:microsoft.com/office/officeart/2016/7/layout/HorizontalActionList"/>
    <dgm:cxn modelId="{321A9274-2D0E-4477-B31B-04D6F71DD384}" srcId="{AC8C4672-7C5C-4978-B4FA-88B38838AECC}" destId="{64B8A8AE-8070-4F13-8777-F7CE6C280C10}" srcOrd="0" destOrd="0" parTransId="{A9D84081-4F5C-45C2-A456-65C1400400D6}" sibTransId="{DF006AEC-7400-4CDA-B222-93E74DC0B0C4}"/>
    <dgm:cxn modelId="{20764379-1613-4C84-AFCF-F99551957736}" srcId="{8C666466-6D7A-4F8D-B4A6-3C7F702A8979}" destId="{5C856F48-A415-4C1B-A482-B3632BF35843}" srcOrd="0" destOrd="0" parTransId="{3FEC195B-FA72-4C48-AFB8-F0693FBBB455}" sibTransId="{A6062545-132C-48EA-835F-30887715BBB9}"/>
    <dgm:cxn modelId="{028BB682-7672-5949-80F9-4A16C22AC1AD}" type="presOf" srcId="{06AB39F6-35F6-6648-865A-A772D8130151}" destId="{5B6C1A69-BF31-2F48-BD81-0ABBF351EB0B}" srcOrd="0" destOrd="2" presId="urn:microsoft.com/office/officeart/2016/7/layout/HorizontalActionList"/>
    <dgm:cxn modelId="{70AB7686-7409-1B4E-84E9-27DBE8F41AE7}" type="presOf" srcId="{0BAF142D-2422-7345-BCFD-1C50023EA20A}" destId="{5B6C1A69-BF31-2F48-BD81-0ABBF351EB0B}" srcOrd="0" destOrd="4" presId="urn:microsoft.com/office/officeart/2016/7/layout/HorizontalActionList"/>
    <dgm:cxn modelId="{68CCC08C-5D3C-1D44-8CC3-71793F65DF67}" srcId="{A9AA3363-A0CF-4581-838E-44D10A1636B4}" destId="{0BAF142D-2422-7345-BCFD-1C50023EA20A}" srcOrd="3" destOrd="0" parTransId="{C78D7CE3-A452-1C4D-A01A-9769B3CD97A6}" sibTransId="{1421C232-9B5A-A047-A0A5-689EA599143B}"/>
    <dgm:cxn modelId="{A1615893-F2C3-164C-870E-0A7648B490CE}" type="presOf" srcId="{B271E764-3E85-4DE3-AF28-041D472AB4A5}" destId="{8A8D52DD-3A81-AE42-9AF4-DBCFD8AD5991}" srcOrd="0" destOrd="0" presId="urn:microsoft.com/office/officeart/2016/7/layout/HorizontalActionList"/>
    <dgm:cxn modelId="{9C70E097-9585-4980-A946-40F716133B61}" srcId="{B5E3E326-4479-453A-9863-465A1E47F809}" destId="{A9AA3363-A0CF-4581-838E-44D10A1636B4}" srcOrd="0" destOrd="0" parTransId="{E0B531D1-B90E-46AA-880A-DED2078B5F53}" sibTransId="{C71EC89C-9EF3-42B6-84F4-F07AE94CA8CE}"/>
    <dgm:cxn modelId="{140DC798-F31E-A741-B44B-3BBA46D089CA}" type="presOf" srcId="{8C666466-6D7A-4F8D-B4A6-3C7F702A8979}" destId="{EB327EF0-AC35-D544-9E8E-21DBBF6AC732}" srcOrd="0" destOrd="0" presId="urn:microsoft.com/office/officeart/2016/7/layout/HorizontalActionList"/>
    <dgm:cxn modelId="{2B1E7599-678F-BB46-8A3D-59306CAA02B2}" srcId="{A9AA3363-A0CF-4581-838E-44D10A1636B4}" destId="{06AB39F6-35F6-6648-865A-A772D8130151}" srcOrd="1" destOrd="0" parTransId="{09357184-651E-0141-A5C3-A20CBFCDF772}" sibTransId="{B79A923A-1321-C84B-A67C-FFB4165B1A78}"/>
    <dgm:cxn modelId="{124AE09D-E03E-4747-8B79-7B7F40A90A1B}" srcId="{B271E764-3E85-4DE3-AF28-041D472AB4A5}" destId="{AC8C4672-7C5C-4978-B4FA-88B38838AECC}" srcOrd="2" destOrd="0" parTransId="{998178D1-54D8-4AB1-8F34-E1A7572A8AF0}" sibTransId="{6717D412-1282-4A5F-AF6D-B3712D784335}"/>
    <dgm:cxn modelId="{34E201A1-0C3D-B349-B4E1-8ADE68F2A912}" type="presOf" srcId="{D1B7B574-AE1A-47D3-A5BD-FE7BB0BBFE0D}" destId="{173132A0-8F0E-5A46-9688-8CF324862B5C}" srcOrd="0" destOrd="1" presId="urn:microsoft.com/office/officeart/2016/7/layout/HorizontalActionList"/>
    <dgm:cxn modelId="{F12530AD-52DF-471F-B225-6CD550F00B41}" srcId="{B271E764-3E85-4DE3-AF28-041D472AB4A5}" destId="{8C666466-6D7A-4F8D-B4A6-3C7F702A8979}" srcOrd="1" destOrd="0" parTransId="{C81D3CC7-91A3-4C8D-9F81-599C640E7C5D}" sibTransId="{0AA0ED09-043D-4354-AC5E-92B5B131BA6E}"/>
    <dgm:cxn modelId="{2325F5C7-7483-564C-862F-D2B0D449F6B2}" type="presOf" srcId="{AC8C4672-7C5C-4978-B4FA-88B38838AECC}" destId="{3308D2C7-7031-E147-B08E-4A839BD7E511}" srcOrd="0" destOrd="0" presId="urn:microsoft.com/office/officeart/2016/7/layout/HorizontalActionList"/>
    <dgm:cxn modelId="{A33F2FDE-1C4A-5041-9EFB-78F4380DAA7D}" srcId="{A9AA3363-A0CF-4581-838E-44D10A1636B4}" destId="{13C88EEC-41B9-BE4A-A613-FA0BC57E337F}" srcOrd="0" destOrd="0" parTransId="{9D2B92EC-74F6-E04D-873B-D70FEF63FC23}" sibTransId="{684317DC-FC82-8C40-B2F7-6C377192AAA2}"/>
    <dgm:cxn modelId="{9DE93FEA-ACD8-4C33-883F-4396847CEC99}" srcId="{AC8C4672-7C5C-4978-B4FA-88B38838AECC}" destId="{D1B7B574-AE1A-47D3-A5BD-FE7BB0BBFE0D}" srcOrd="1" destOrd="0" parTransId="{15B5DBBE-1DE3-477A-AC3A-C22B09750906}" sibTransId="{AA527D79-1E3E-4823-9B59-0655B7CC4DE5}"/>
    <dgm:cxn modelId="{B7501302-746A-664F-B438-BF24350AA037}" type="presParOf" srcId="{8A8D52DD-3A81-AE42-9AF4-DBCFD8AD5991}" destId="{25D35270-B948-8941-B74D-CD413127A64F}" srcOrd="0" destOrd="0" presId="urn:microsoft.com/office/officeart/2016/7/layout/HorizontalActionList"/>
    <dgm:cxn modelId="{3B0CDE0C-C477-D646-A9FE-EE267709CECF}" type="presParOf" srcId="{25D35270-B948-8941-B74D-CD413127A64F}" destId="{643A7FF0-9837-9C4D-A601-2AD36DC83AF9}" srcOrd="0" destOrd="0" presId="urn:microsoft.com/office/officeart/2016/7/layout/HorizontalActionList"/>
    <dgm:cxn modelId="{9AF64B60-D3AB-944F-85AE-1950E8E4916C}" type="presParOf" srcId="{25D35270-B948-8941-B74D-CD413127A64F}" destId="{5B6C1A69-BF31-2F48-BD81-0ABBF351EB0B}" srcOrd="1" destOrd="0" presId="urn:microsoft.com/office/officeart/2016/7/layout/HorizontalActionList"/>
    <dgm:cxn modelId="{7EEEE2FE-FF4C-B941-B4EB-998B8AC62832}" type="presParOf" srcId="{8A8D52DD-3A81-AE42-9AF4-DBCFD8AD5991}" destId="{2803B661-C2D7-7E41-B727-D337D430C750}" srcOrd="1" destOrd="0" presId="urn:microsoft.com/office/officeart/2016/7/layout/HorizontalActionList"/>
    <dgm:cxn modelId="{5D68C300-7666-F34A-BDF9-1F72416C29BE}" type="presParOf" srcId="{8A8D52DD-3A81-AE42-9AF4-DBCFD8AD5991}" destId="{8147F24F-AAC5-9441-849B-F2625D4BEF6E}" srcOrd="2" destOrd="0" presId="urn:microsoft.com/office/officeart/2016/7/layout/HorizontalActionList"/>
    <dgm:cxn modelId="{DC731A8C-B156-0441-AD03-5B8541D7B466}" type="presParOf" srcId="{8147F24F-AAC5-9441-849B-F2625D4BEF6E}" destId="{EB327EF0-AC35-D544-9E8E-21DBBF6AC732}" srcOrd="0" destOrd="0" presId="urn:microsoft.com/office/officeart/2016/7/layout/HorizontalActionList"/>
    <dgm:cxn modelId="{010B8C1C-1A8F-1D48-8A79-1276D5A092AD}" type="presParOf" srcId="{8147F24F-AAC5-9441-849B-F2625D4BEF6E}" destId="{FFE7C057-3DD9-FD4E-BB5E-66BCDDBBE4CE}" srcOrd="1" destOrd="0" presId="urn:microsoft.com/office/officeart/2016/7/layout/HorizontalActionList"/>
    <dgm:cxn modelId="{01AE6FD8-3E4C-624C-906B-D239F73EFF93}" type="presParOf" srcId="{8A8D52DD-3A81-AE42-9AF4-DBCFD8AD5991}" destId="{FA60B5ED-6FC1-EA4C-A5CB-9A4EE5B07D25}" srcOrd="3" destOrd="0" presId="urn:microsoft.com/office/officeart/2016/7/layout/HorizontalActionList"/>
    <dgm:cxn modelId="{8EBE0268-2925-F947-ABC9-038C11605591}" type="presParOf" srcId="{8A8D52DD-3A81-AE42-9AF4-DBCFD8AD5991}" destId="{F0F44AB7-2D2F-0545-82CA-CBE0F460A335}" srcOrd="4" destOrd="0" presId="urn:microsoft.com/office/officeart/2016/7/layout/HorizontalActionList"/>
    <dgm:cxn modelId="{31F38D46-84C8-7545-A307-E7C68CBAF8ED}" type="presParOf" srcId="{F0F44AB7-2D2F-0545-82CA-CBE0F460A335}" destId="{3308D2C7-7031-E147-B08E-4A839BD7E511}" srcOrd="0" destOrd="0" presId="urn:microsoft.com/office/officeart/2016/7/layout/HorizontalActionList"/>
    <dgm:cxn modelId="{F7703E60-7AC8-A54E-BDB1-133F51C39E4F}" type="presParOf" srcId="{F0F44AB7-2D2F-0545-82CA-CBE0F460A335}" destId="{173132A0-8F0E-5A46-9688-8CF324862B5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8B1A96-22E4-485B-96F0-691B898CEAAD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FC8A06-35B2-4195-BED0-13EA5156D668}">
      <dgm:prSet/>
      <dgm:spPr/>
      <dgm:t>
        <a:bodyPr/>
        <a:lstStyle/>
        <a:p>
          <a:r>
            <a:rPr lang="en-US" dirty="0"/>
            <a:t>Source to Sink</a:t>
          </a:r>
        </a:p>
      </dgm:t>
    </dgm:pt>
    <dgm:pt modelId="{4539C87D-B19A-4CF8-BE59-685042FC329E}" type="parTrans" cxnId="{2B3C3E1D-8070-454B-86A7-05F4AB4DEF1C}">
      <dgm:prSet/>
      <dgm:spPr/>
      <dgm:t>
        <a:bodyPr/>
        <a:lstStyle/>
        <a:p>
          <a:endParaRPr lang="en-US"/>
        </a:p>
      </dgm:t>
    </dgm:pt>
    <dgm:pt modelId="{7DD315CE-0298-4256-AE38-E69AA389B38A}" type="sibTrans" cxnId="{2B3C3E1D-8070-454B-86A7-05F4AB4DEF1C}">
      <dgm:prSet/>
      <dgm:spPr/>
      <dgm:t>
        <a:bodyPr/>
        <a:lstStyle/>
        <a:p>
          <a:endParaRPr lang="en-US"/>
        </a:p>
      </dgm:t>
    </dgm:pt>
    <dgm:pt modelId="{0CD1F6B4-C757-4068-9817-22DCCAA0D1AE}">
      <dgm:prSet/>
      <dgm:spPr/>
      <dgm:t>
        <a:bodyPr/>
        <a:lstStyle/>
        <a:p>
          <a:r>
            <a:rPr lang="en-US" dirty="0"/>
            <a:t>Sink to Source</a:t>
          </a:r>
        </a:p>
      </dgm:t>
    </dgm:pt>
    <dgm:pt modelId="{812E1A04-BF4C-4B4B-AB46-CAE5FF53CDC2}" type="parTrans" cxnId="{2EF151D8-7626-4158-838A-6ED6DD9C9770}">
      <dgm:prSet/>
      <dgm:spPr/>
      <dgm:t>
        <a:bodyPr/>
        <a:lstStyle/>
        <a:p>
          <a:endParaRPr lang="en-US"/>
        </a:p>
      </dgm:t>
    </dgm:pt>
    <dgm:pt modelId="{E414558F-19DC-4B4A-94D0-8F569A0DB277}" type="sibTrans" cxnId="{2EF151D8-7626-4158-838A-6ED6DD9C9770}">
      <dgm:prSet/>
      <dgm:spPr/>
      <dgm:t>
        <a:bodyPr/>
        <a:lstStyle/>
        <a:p>
          <a:endParaRPr lang="en-US"/>
        </a:p>
      </dgm:t>
    </dgm:pt>
    <dgm:pt modelId="{DFFDA297-A952-4592-A1C3-0FB4F1B3BE42}">
      <dgm:prSet/>
      <dgm:spPr/>
      <dgm:t>
        <a:bodyPr/>
        <a:lstStyle/>
        <a:p>
          <a:r>
            <a:rPr lang="en-US" dirty="0"/>
            <a:t>Pattern Matching</a:t>
          </a:r>
        </a:p>
      </dgm:t>
    </dgm:pt>
    <dgm:pt modelId="{9257CC8C-AAB1-42EB-A8AE-2FE21674B5E1}" type="parTrans" cxnId="{6ECF4820-0ECD-44FC-9B6F-144FCA33490D}">
      <dgm:prSet/>
      <dgm:spPr/>
      <dgm:t>
        <a:bodyPr/>
        <a:lstStyle/>
        <a:p>
          <a:endParaRPr lang="en-US"/>
        </a:p>
      </dgm:t>
    </dgm:pt>
    <dgm:pt modelId="{ADD675E2-4566-43C9-8000-7BC65007ECD4}" type="sibTrans" cxnId="{6ECF4820-0ECD-44FC-9B6F-144FCA33490D}">
      <dgm:prSet/>
      <dgm:spPr/>
      <dgm:t>
        <a:bodyPr/>
        <a:lstStyle/>
        <a:p>
          <a:endParaRPr lang="en-US"/>
        </a:p>
      </dgm:t>
    </dgm:pt>
    <dgm:pt modelId="{49F38659-4AF0-0D4A-B4B1-D75D6C9BC221}" type="pres">
      <dgm:prSet presAssocID="{938B1A96-22E4-485B-96F0-691B898CEAAD}" presName="diagram" presStyleCnt="0">
        <dgm:presLayoutVars>
          <dgm:dir/>
          <dgm:resizeHandles val="exact"/>
        </dgm:presLayoutVars>
      </dgm:prSet>
      <dgm:spPr/>
    </dgm:pt>
    <dgm:pt modelId="{56C42561-1B2B-3143-93AF-C9A1E0E2B25B}" type="pres">
      <dgm:prSet presAssocID="{39FC8A06-35B2-4195-BED0-13EA5156D668}" presName="node" presStyleLbl="node1" presStyleIdx="0" presStyleCnt="3">
        <dgm:presLayoutVars>
          <dgm:bulletEnabled val="1"/>
        </dgm:presLayoutVars>
      </dgm:prSet>
      <dgm:spPr/>
    </dgm:pt>
    <dgm:pt modelId="{C84FB5BE-0A7B-1943-A2C9-8C440C89BCDA}" type="pres">
      <dgm:prSet presAssocID="{7DD315CE-0298-4256-AE38-E69AA389B38A}" presName="sibTrans" presStyleCnt="0"/>
      <dgm:spPr/>
    </dgm:pt>
    <dgm:pt modelId="{5B652EDA-D011-4E42-9A75-B4BB634D452B}" type="pres">
      <dgm:prSet presAssocID="{0CD1F6B4-C757-4068-9817-22DCCAA0D1AE}" presName="node" presStyleLbl="node1" presStyleIdx="1" presStyleCnt="3">
        <dgm:presLayoutVars>
          <dgm:bulletEnabled val="1"/>
        </dgm:presLayoutVars>
      </dgm:prSet>
      <dgm:spPr/>
    </dgm:pt>
    <dgm:pt modelId="{A4239C3D-C4C0-E145-8777-AFF56BBA2B5D}" type="pres">
      <dgm:prSet presAssocID="{E414558F-19DC-4B4A-94D0-8F569A0DB277}" presName="sibTrans" presStyleCnt="0"/>
      <dgm:spPr/>
    </dgm:pt>
    <dgm:pt modelId="{71343DB3-A64C-AE49-BAFB-AACF1BC2BC64}" type="pres">
      <dgm:prSet presAssocID="{DFFDA297-A952-4592-A1C3-0FB4F1B3BE42}" presName="node" presStyleLbl="node1" presStyleIdx="2" presStyleCnt="3">
        <dgm:presLayoutVars>
          <dgm:bulletEnabled val="1"/>
        </dgm:presLayoutVars>
      </dgm:prSet>
      <dgm:spPr/>
    </dgm:pt>
  </dgm:ptLst>
  <dgm:cxnLst>
    <dgm:cxn modelId="{2B3C3E1D-8070-454B-86A7-05F4AB4DEF1C}" srcId="{938B1A96-22E4-485B-96F0-691B898CEAAD}" destId="{39FC8A06-35B2-4195-BED0-13EA5156D668}" srcOrd="0" destOrd="0" parTransId="{4539C87D-B19A-4CF8-BE59-685042FC329E}" sibTransId="{7DD315CE-0298-4256-AE38-E69AA389B38A}"/>
    <dgm:cxn modelId="{6ECF4820-0ECD-44FC-9B6F-144FCA33490D}" srcId="{938B1A96-22E4-485B-96F0-691B898CEAAD}" destId="{DFFDA297-A952-4592-A1C3-0FB4F1B3BE42}" srcOrd="2" destOrd="0" parTransId="{9257CC8C-AAB1-42EB-A8AE-2FE21674B5E1}" sibTransId="{ADD675E2-4566-43C9-8000-7BC65007ECD4}"/>
    <dgm:cxn modelId="{34DF9235-C645-AF4D-ADAA-224469FEC08A}" type="presOf" srcId="{DFFDA297-A952-4592-A1C3-0FB4F1B3BE42}" destId="{71343DB3-A64C-AE49-BAFB-AACF1BC2BC64}" srcOrd="0" destOrd="0" presId="urn:microsoft.com/office/officeart/2005/8/layout/default"/>
    <dgm:cxn modelId="{270D4B57-CF47-1840-A551-AA17AC15F6C3}" type="presOf" srcId="{938B1A96-22E4-485B-96F0-691B898CEAAD}" destId="{49F38659-4AF0-0D4A-B4B1-D75D6C9BC221}" srcOrd="0" destOrd="0" presId="urn:microsoft.com/office/officeart/2005/8/layout/default"/>
    <dgm:cxn modelId="{2C083A6B-449A-034E-BB07-362F3C7F846D}" type="presOf" srcId="{0CD1F6B4-C757-4068-9817-22DCCAA0D1AE}" destId="{5B652EDA-D011-4E42-9A75-B4BB634D452B}" srcOrd="0" destOrd="0" presId="urn:microsoft.com/office/officeart/2005/8/layout/default"/>
    <dgm:cxn modelId="{87F1AD7A-E48E-8B45-B721-E177A63DEC3C}" type="presOf" srcId="{39FC8A06-35B2-4195-BED0-13EA5156D668}" destId="{56C42561-1B2B-3143-93AF-C9A1E0E2B25B}" srcOrd="0" destOrd="0" presId="urn:microsoft.com/office/officeart/2005/8/layout/default"/>
    <dgm:cxn modelId="{2EF151D8-7626-4158-838A-6ED6DD9C9770}" srcId="{938B1A96-22E4-485B-96F0-691B898CEAAD}" destId="{0CD1F6B4-C757-4068-9817-22DCCAA0D1AE}" srcOrd="1" destOrd="0" parTransId="{812E1A04-BF4C-4B4B-AB46-CAE5FF53CDC2}" sibTransId="{E414558F-19DC-4B4A-94D0-8F569A0DB277}"/>
    <dgm:cxn modelId="{278CD5D6-F6A1-CA48-AD12-509100B96361}" type="presParOf" srcId="{49F38659-4AF0-0D4A-B4B1-D75D6C9BC221}" destId="{56C42561-1B2B-3143-93AF-C9A1E0E2B25B}" srcOrd="0" destOrd="0" presId="urn:microsoft.com/office/officeart/2005/8/layout/default"/>
    <dgm:cxn modelId="{F695C5C9-EA83-3347-947E-C3449AC4F19E}" type="presParOf" srcId="{49F38659-4AF0-0D4A-B4B1-D75D6C9BC221}" destId="{C84FB5BE-0A7B-1943-A2C9-8C440C89BCDA}" srcOrd="1" destOrd="0" presId="urn:microsoft.com/office/officeart/2005/8/layout/default"/>
    <dgm:cxn modelId="{868E4221-F0F9-B44C-BD48-DCDCEF286BCE}" type="presParOf" srcId="{49F38659-4AF0-0D4A-B4B1-D75D6C9BC221}" destId="{5B652EDA-D011-4E42-9A75-B4BB634D452B}" srcOrd="2" destOrd="0" presId="urn:microsoft.com/office/officeart/2005/8/layout/default"/>
    <dgm:cxn modelId="{D1F33643-7BB3-C948-9732-C55CF0EB2E89}" type="presParOf" srcId="{49F38659-4AF0-0D4A-B4B1-D75D6C9BC221}" destId="{A4239C3D-C4C0-E145-8777-AFF56BBA2B5D}" srcOrd="3" destOrd="0" presId="urn:microsoft.com/office/officeart/2005/8/layout/default"/>
    <dgm:cxn modelId="{0D39BB21-E6FD-0749-A1F3-A90AE50FA9D6}" type="presParOf" srcId="{49F38659-4AF0-0D4A-B4B1-D75D6C9BC221}" destId="{71343DB3-A64C-AE49-BAFB-AACF1BC2BC6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b="1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F97C5D-029D-4D48-BCDA-75E6FF4ABE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404987-BF29-41BB-A860-5822B9E1A798}">
      <dgm:prSet/>
      <dgm:spPr/>
      <dgm:t>
        <a:bodyPr/>
        <a:lstStyle/>
        <a:p>
          <a:r>
            <a:rPr lang="en-US"/>
            <a:t>Easy way to control the </a:t>
          </a:r>
          <a:r>
            <a:rPr lang="en-US" b="1" i="1" u="sng"/>
            <a:t>shape</a:t>
          </a:r>
          <a:r>
            <a:rPr lang="en-US"/>
            <a:t> of the heap</a:t>
          </a:r>
        </a:p>
      </dgm:t>
    </dgm:pt>
    <dgm:pt modelId="{281B0139-5A60-4476-9E9B-B17F2161EFEA}" type="parTrans" cxnId="{D96A1EBB-C33B-43C1-966D-7DF2C1EC6554}">
      <dgm:prSet/>
      <dgm:spPr/>
      <dgm:t>
        <a:bodyPr/>
        <a:lstStyle/>
        <a:p>
          <a:endParaRPr lang="en-US"/>
        </a:p>
      </dgm:t>
    </dgm:pt>
    <dgm:pt modelId="{F55C6944-46DD-4CDB-A079-BF8AFFE3097B}" type="sibTrans" cxnId="{D96A1EBB-C33B-43C1-966D-7DF2C1EC6554}">
      <dgm:prSet/>
      <dgm:spPr/>
      <dgm:t>
        <a:bodyPr/>
        <a:lstStyle/>
        <a:p>
          <a:endParaRPr lang="en-US"/>
        </a:p>
      </dgm:t>
    </dgm:pt>
    <dgm:pt modelId="{27622281-496A-4BF6-BDA0-4C5C21EFC31B}">
      <dgm:prSet/>
      <dgm:spPr/>
      <dgm:t>
        <a:bodyPr/>
        <a:lstStyle/>
        <a:p>
          <a:r>
            <a:rPr lang="en-US" dirty="0"/>
            <a:t>Calls to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malloc() </a:t>
          </a:r>
          <a:r>
            <a:rPr lang="en-US" dirty="0"/>
            <a:t>&amp;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free() </a:t>
          </a:r>
          <a:r>
            <a:rPr lang="en-US" dirty="0"/>
            <a:t>with lots of control</a:t>
          </a:r>
        </a:p>
      </dgm:t>
    </dgm:pt>
    <dgm:pt modelId="{D3ACF81A-C713-4D97-B3BB-E6D5ADFA8900}" type="parTrans" cxnId="{8D0EEDA5-5099-4F96-A1F5-21EE19AE14BE}">
      <dgm:prSet/>
      <dgm:spPr/>
      <dgm:t>
        <a:bodyPr/>
        <a:lstStyle/>
        <a:p>
          <a:endParaRPr lang="en-US"/>
        </a:p>
      </dgm:t>
    </dgm:pt>
    <dgm:pt modelId="{01423F21-90C4-406B-B748-4F0CDA7248DB}" type="sibTrans" cxnId="{8D0EEDA5-5099-4F96-A1F5-21EE19AE14BE}">
      <dgm:prSet/>
      <dgm:spPr/>
      <dgm:t>
        <a:bodyPr/>
        <a:lstStyle/>
        <a:p>
          <a:endParaRPr lang="en-US"/>
        </a:p>
      </dgm:t>
    </dgm:pt>
    <dgm:pt modelId="{D7DC35EF-5180-415C-834A-4CB26AF4A4A8}">
      <dgm:prSet/>
      <dgm:spPr/>
      <dgm:t>
        <a:bodyPr/>
        <a:lstStyle/>
        <a:p>
          <a:r>
            <a:rPr lang="en-US" b="1" i="1" u="sng"/>
            <a:t>Amount</a:t>
          </a:r>
          <a:r>
            <a:rPr lang="en-US"/>
            <a:t> of allocations/frees</a:t>
          </a:r>
        </a:p>
      </dgm:t>
    </dgm:pt>
    <dgm:pt modelId="{A50AC124-1ACA-4643-948E-6C08ACF74047}" type="parTrans" cxnId="{45CC90AF-3276-4CE0-BD5A-F89FFF64A677}">
      <dgm:prSet/>
      <dgm:spPr/>
      <dgm:t>
        <a:bodyPr/>
        <a:lstStyle/>
        <a:p>
          <a:endParaRPr lang="en-US"/>
        </a:p>
      </dgm:t>
    </dgm:pt>
    <dgm:pt modelId="{506F3CE6-16C4-4604-BDFC-9771FEE171A9}" type="sibTrans" cxnId="{45CC90AF-3276-4CE0-BD5A-F89FFF64A677}">
      <dgm:prSet/>
      <dgm:spPr/>
      <dgm:t>
        <a:bodyPr/>
        <a:lstStyle/>
        <a:p>
          <a:endParaRPr lang="en-US"/>
        </a:p>
      </dgm:t>
    </dgm:pt>
    <dgm:pt modelId="{AD090837-8441-4DC7-B5F7-BE2B8145CBD2}">
      <dgm:prSet/>
      <dgm:spPr/>
      <dgm:t>
        <a:bodyPr/>
        <a:lstStyle/>
        <a:p>
          <a:r>
            <a:rPr lang="en-US" b="1" i="1" u="sng"/>
            <a:t>Size</a:t>
          </a:r>
          <a:r>
            <a:rPr lang="en-US"/>
            <a:t> of allocations/frees</a:t>
          </a:r>
        </a:p>
      </dgm:t>
    </dgm:pt>
    <dgm:pt modelId="{464FDEEC-834B-46BF-B5D4-43C0122CA0BE}" type="parTrans" cxnId="{16E35751-2D38-4510-852D-3F5A9B75D80C}">
      <dgm:prSet/>
      <dgm:spPr/>
      <dgm:t>
        <a:bodyPr/>
        <a:lstStyle/>
        <a:p>
          <a:endParaRPr lang="en-US"/>
        </a:p>
      </dgm:t>
    </dgm:pt>
    <dgm:pt modelId="{029AD50B-D804-4A8B-A326-9D046345C298}" type="sibTrans" cxnId="{16E35751-2D38-4510-852D-3F5A9B75D80C}">
      <dgm:prSet/>
      <dgm:spPr/>
      <dgm:t>
        <a:bodyPr/>
        <a:lstStyle/>
        <a:p>
          <a:endParaRPr lang="en-US"/>
        </a:p>
      </dgm:t>
    </dgm:pt>
    <dgm:pt modelId="{CCDFF93F-F44A-AA4B-BA9B-F6FFFD99BAB3}" type="pres">
      <dgm:prSet presAssocID="{E6F97C5D-029D-4D48-BCDA-75E6FF4ABEF8}" presName="linear" presStyleCnt="0">
        <dgm:presLayoutVars>
          <dgm:animLvl val="lvl"/>
          <dgm:resizeHandles val="exact"/>
        </dgm:presLayoutVars>
      </dgm:prSet>
      <dgm:spPr/>
    </dgm:pt>
    <dgm:pt modelId="{2F61BD3B-5BE1-BC49-BD74-96BCC9800964}" type="pres">
      <dgm:prSet presAssocID="{40404987-BF29-41BB-A860-5822B9E1A7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0937FC-D4FF-E146-AE94-618314D5FAC5}" type="pres">
      <dgm:prSet presAssocID="{F55C6944-46DD-4CDB-A079-BF8AFFE3097B}" presName="spacer" presStyleCnt="0"/>
      <dgm:spPr/>
    </dgm:pt>
    <dgm:pt modelId="{46C2DB11-403D-084C-9CEE-E4C6D43A4FD7}" type="pres">
      <dgm:prSet presAssocID="{27622281-496A-4BF6-BDA0-4C5C21EFC3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6972D1-DF58-C144-81E3-091E32DD0B91}" type="pres">
      <dgm:prSet presAssocID="{01423F21-90C4-406B-B748-4F0CDA7248DB}" presName="spacer" presStyleCnt="0"/>
      <dgm:spPr/>
    </dgm:pt>
    <dgm:pt modelId="{ABBE7F2A-F497-DB4E-B666-CE6AE87251AF}" type="pres">
      <dgm:prSet presAssocID="{D7DC35EF-5180-415C-834A-4CB26AF4A4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C2835A-527C-224C-8CBA-B1AD00BCD09B}" type="pres">
      <dgm:prSet presAssocID="{506F3CE6-16C4-4604-BDFC-9771FEE171A9}" presName="spacer" presStyleCnt="0"/>
      <dgm:spPr/>
    </dgm:pt>
    <dgm:pt modelId="{BB096D44-F5EE-3F49-94B3-3DC92C39AA3C}" type="pres">
      <dgm:prSet presAssocID="{AD090837-8441-4DC7-B5F7-BE2B8145CB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72F507-E9D0-9440-B3EB-B2D263AB4E0A}" type="presOf" srcId="{AD090837-8441-4DC7-B5F7-BE2B8145CBD2}" destId="{BB096D44-F5EE-3F49-94B3-3DC92C39AA3C}" srcOrd="0" destOrd="0" presId="urn:microsoft.com/office/officeart/2005/8/layout/vList2"/>
    <dgm:cxn modelId="{DD5DC038-A742-434B-BCFA-E877A5326C85}" type="presOf" srcId="{40404987-BF29-41BB-A860-5822B9E1A798}" destId="{2F61BD3B-5BE1-BC49-BD74-96BCC9800964}" srcOrd="0" destOrd="0" presId="urn:microsoft.com/office/officeart/2005/8/layout/vList2"/>
    <dgm:cxn modelId="{16E35751-2D38-4510-852D-3F5A9B75D80C}" srcId="{E6F97C5D-029D-4D48-BCDA-75E6FF4ABEF8}" destId="{AD090837-8441-4DC7-B5F7-BE2B8145CBD2}" srcOrd="3" destOrd="0" parTransId="{464FDEEC-834B-46BF-B5D4-43C0122CA0BE}" sibTransId="{029AD50B-D804-4A8B-A326-9D046345C298}"/>
    <dgm:cxn modelId="{8FE65E82-11C8-2646-9577-CAC00DBF7CDC}" type="presOf" srcId="{D7DC35EF-5180-415C-834A-4CB26AF4A4A8}" destId="{ABBE7F2A-F497-DB4E-B666-CE6AE87251AF}" srcOrd="0" destOrd="0" presId="urn:microsoft.com/office/officeart/2005/8/layout/vList2"/>
    <dgm:cxn modelId="{829AC38D-A5EF-1247-BF52-89CE38FE2FD8}" type="presOf" srcId="{E6F97C5D-029D-4D48-BCDA-75E6FF4ABEF8}" destId="{CCDFF93F-F44A-AA4B-BA9B-F6FFFD99BAB3}" srcOrd="0" destOrd="0" presId="urn:microsoft.com/office/officeart/2005/8/layout/vList2"/>
    <dgm:cxn modelId="{8D0EEDA5-5099-4F96-A1F5-21EE19AE14BE}" srcId="{E6F97C5D-029D-4D48-BCDA-75E6FF4ABEF8}" destId="{27622281-496A-4BF6-BDA0-4C5C21EFC31B}" srcOrd="1" destOrd="0" parTransId="{D3ACF81A-C713-4D97-B3BB-E6D5ADFA8900}" sibTransId="{01423F21-90C4-406B-B748-4F0CDA7248DB}"/>
    <dgm:cxn modelId="{45CC90AF-3276-4CE0-BD5A-F89FFF64A677}" srcId="{E6F97C5D-029D-4D48-BCDA-75E6FF4ABEF8}" destId="{D7DC35EF-5180-415C-834A-4CB26AF4A4A8}" srcOrd="2" destOrd="0" parTransId="{A50AC124-1ACA-4643-948E-6C08ACF74047}" sibTransId="{506F3CE6-16C4-4604-BDFC-9771FEE171A9}"/>
    <dgm:cxn modelId="{D96A1EBB-C33B-43C1-966D-7DF2C1EC6554}" srcId="{E6F97C5D-029D-4D48-BCDA-75E6FF4ABEF8}" destId="{40404987-BF29-41BB-A860-5822B9E1A798}" srcOrd="0" destOrd="0" parTransId="{281B0139-5A60-4476-9E9B-B17F2161EFEA}" sibTransId="{F55C6944-46DD-4CDB-A079-BF8AFFE3097B}"/>
    <dgm:cxn modelId="{90C27EEA-D8C6-A247-B5C5-4DB646824D2D}" type="presOf" srcId="{27622281-496A-4BF6-BDA0-4C5C21EFC31B}" destId="{46C2DB11-403D-084C-9CEE-E4C6D43A4FD7}" srcOrd="0" destOrd="0" presId="urn:microsoft.com/office/officeart/2005/8/layout/vList2"/>
    <dgm:cxn modelId="{B442D91E-BFD9-6D4A-89AB-5BD6942D5273}" type="presParOf" srcId="{CCDFF93F-F44A-AA4B-BA9B-F6FFFD99BAB3}" destId="{2F61BD3B-5BE1-BC49-BD74-96BCC9800964}" srcOrd="0" destOrd="0" presId="urn:microsoft.com/office/officeart/2005/8/layout/vList2"/>
    <dgm:cxn modelId="{B01918F7-EDB6-1D42-9B30-2B304D3521EE}" type="presParOf" srcId="{CCDFF93F-F44A-AA4B-BA9B-F6FFFD99BAB3}" destId="{670937FC-D4FF-E146-AE94-618314D5FAC5}" srcOrd="1" destOrd="0" presId="urn:microsoft.com/office/officeart/2005/8/layout/vList2"/>
    <dgm:cxn modelId="{DACF28D2-25AF-6E41-B8EF-76E5D51077EF}" type="presParOf" srcId="{CCDFF93F-F44A-AA4B-BA9B-F6FFFD99BAB3}" destId="{46C2DB11-403D-084C-9CEE-E4C6D43A4FD7}" srcOrd="2" destOrd="0" presId="urn:microsoft.com/office/officeart/2005/8/layout/vList2"/>
    <dgm:cxn modelId="{5780DED3-3763-1145-A61E-0CA5FFE6457F}" type="presParOf" srcId="{CCDFF93F-F44A-AA4B-BA9B-F6FFFD99BAB3}" destId="{CF6972D1-DF58-C144-81E3-091E32DD0B91}" srcOrd="3" destOrd="0" presId="urn:microsoft.com/office/officeart/2005/8/layout/vList2"/>
    <dgm:cxn modelId="{C0AB083F-8EC1-A34B-BD7A-4BDCB04B7E98}" type="presParOf" srcId="{CCDFF93F-F44A-AA4B-BA9B-F6FFFD99BAB3}" destId="{ABBE7F2A-F497-DB4E-B666-CE6AE87251AF}" srcOrd="4" destOrd="0" presId="urn:microsoft.com/office/officeart/2005/8/layout/vList2"/>
    <dgm:cxn modelId="{94572269-E783-9344-8E6B-29E2FBC73319}" type="presParOf" srcId="{CCDFF93F-F44A-AA4B-BA9B-F6FFFD99BAB3}" destId="{ECC2835A-527C-224C-8CBA-B1AD00BCD09B}" srcOrd="5" destOrd="0" presId="urn:microsoft.com/office/officeart/2005/8/layout/vList2"/>
    <dgm:cxn modelId="{D6C65A47-2D31-A24A-9EC3-58E25C914620}" type="presParOf" srcId="{CCDFF93F-F44A-AA4B-BA9B-F6FFFD99BAB3}" destId="{BB096D44-F5EE-3F49-94B3-3DC92C39AA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F373A-0F92-48E9-8265-301DD8910506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B7FAE-D146-49B6-8CC5-08B3C1BA6EF5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9B8C9-0A2B-40A8-9331-BB40445DC1BA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to the Allocator (chunks, bins, etc.) </a:t>
          </a:r>
        </a:p>
      </dsp:txBody>
      <dsp:txXfrm>
        <a:off x="792888" y="1354"/>
        <a:ext cx="7093811" cy="686483"/>
      </dsp:txXfrm>
    </dsp:sp>
    <dsp:sp modelId="{CC042912-3B7C-4F7B-99FA-F146F2A6F950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4D5D5-A81A-4F61-9B06-F8B9DDFA427B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F8A12-8F7E-473D-A2E0-444A7AF4CFC6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Vulnerability Classes (use after free, overflow, double free) </a:t>
          </a:r>
        </a:p>
      </dsp:txBody>
      <dsp:txXfrm>
        <a:off x="792888" y="859458"/>
        <a:ext cx="7093811" cy="686483"/>
      </dsp:txXfrm>
    </dsp:sp>
    <dsp:sp modelId="{04E8DDB2-D5FD-4759-8AF7-4622C55AF0D5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8D49-E286-4FA3-99E5-2F2340A1093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FF0D1-4A23-418F-A282-3117EA1DC2F7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Techniques (Fd Poison, Unlink, House of Force…) </a:t>
          </a:r>
        </a:p>
      </dsp:txBody>
      <dsp:txXfrm>
        <a:off x="792888" y="1717562"/>
        <a:ext cx="7093811" cy="686483"/>
      </dsp:txXfrm>
    </dsp:sp>
    <dsp:sp modelId="{AC42A769-9035-43C8-86E3-07B01B6EBD8E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55A12-10BB-4371-8F01-164DAD6D4F79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8257E-F815-46A4-8A00-25C28B2F807B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leaks/defeating ASLR</a:t>
          </a:r>
        </a:p>
      </dsp:txBody>
      <dsp:txXfrm>
        <a:off x="792888" y="2575666"/>
        <a:ext cx="7093811" cy="686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A7FF0-9837-9C4D-A601-2AD36DC83AF9}">
      <dsp:nvSpPr>
        <dsp:cNvPr id="0" name=""/>
        <dsp:cNvSpPr/>
      </dsp:nvSpPr>
      <dsp:spPr>
        <a:xfrm>
          <a:off x="9447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Discovery</a:t>
          </a:r>
        </a:p>
      </dsp:txBody>
      <dsp:txXfrm>
        <a:off x="9447" y="346268"/>
        <a:ext cx="2550671" cy="765201"/>
      </dsp:txXfrm>
    </dsp:sp>
    <dsp:sp modelId="{5B6C1A69-BF31-2F48-BD81-0ABBF351EB0B}">
      <dsp:nvSpPr>
        <dsp:cNvPr id="0" name=""/>
        <dsp:cNvSpPr/>
      </dsp:nvSpPr>
      <dsp:spPr>
        <a:xfrm>
          <a:off x="9447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Find real vulnerabilities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UAF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Uninitialized memory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Integers overflows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Etc. </a:t>
          </a:r>
        </a:p>
      </dsp:txBody>
      <dsp:txXfrm>
        <a:off x="9447" y="1111470"/>
        <a:ext cx="2550671" cy="1805764"/>
      </dsp:txXfrm>
    </dsp:sp>
    <dsp:sp modelId="{EB327EF0-AC35-D544-9E8E-21DBBF6AC732}">
      <dsp:nvSpPr>
        <dsp:cNvPr id="0" name=""/>
        <dsp:cNvSpPr/>
      </dsp:nvSpPr>
      <dsp:spPr>
        <a:xfrm>
          <a:off x="2668014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Groom</a:t>
          </a:r>
        </a:p>
      </dsp:txBody>
      <dsp:txXfrm>
        <a:off x="2668014" y="346268"/>
        <a:ext cx="2550671" cy="765201"/>
      </dsp:txXfrm>
    </dsp:sp>
    <dsp:sp modelId="{FFE7C057-3DD9-FD4E-BB5E-66BCDDBBE4CE}">
      <dsp:nvSpPr>
        <dsp:cNvPr id="0" name=""/>
        <dsp:cNvSpPr/>
      </dsp:nvSpPr>
      <dsp:spPr>
        <a:xfrm>
          <a:off x="2668014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Heap Feng Shui like a professional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Allocation/deallocation primitives</a:t>
          </a:r>
        </a:p>
      </dsp:txBody>
      <dsp:txXfrm>
        <a:off x="2668014" y="1111470"/>
        <a:ext cx="2550671" cy="1805764"/>
      </dsp:txXfrm>
    </dsp:sp>
    <dsp:sp modelId="{3308D2C7-7031-E147-B08E-4A839BD7E511}">
      <dsp:nvSpPr>
        <dsp:cNvPr id="0" name=""/>
        <dsp:cNvSpPr/>
      </dsp:nvSpPr>
      <dsp:spPr>
        <a:xfrm>
          <a:off x="5326580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Exploit</a:t>
          </a:r>
        </a:p>
      </dsp:txBody>
      <dsp:txXfrm>
        <a:off x="5326580" y="346268"/>
        <a:ext cx="2550671" cy="765201"/>
      </dsp:txXfrm>
    </dsp:sp>
    <dsp:sp modelId="{173132A0-8F0E-5A46-9688-8CF324862B5C}">
      <dsp:nvSpPr>
        <dsp:cNvPr id="0" name=""/>
        <dsp:cNvSpPr/>
      </dsp:nvSpPr>
      <dsp:spPr>
        <a:xfrm>
          <a:off x="5326580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Information leak for </a:t>
          </a:r>
          <a:r>
            <a:rPr lang="en-US" sz="1700" kern="1200" dirty="0" err="1"/>
            <a:t>libc</a:t>
          </a:r>
          <a:r>
            <a:rPr lang="en-US" sz="1700" kern="1200" dirty="0"/>
            <a:t> and heap addresses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after free for code execution</a:t>
          </a:r>
        </a:p>
      </dsp:txBody>
      <dsp:txXfrm>
        <a:off x="5326580" y="1111470"/>
        <a:ext cx="2550671" cy="1805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42561-1B2B-3143-93AF-C9A1E0E2B25B}">
      <dsp:nvSpPr>
        <dsp:cNvPr id="0" name=""/>
        <dsp:cNvSpPr/>
      </dsp:nvSpPr>
      <dsp:spPr>
        <a:xfrm>
          <a:off x="1311048" y="2231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Source to Sink</a:t>
          </a:r>
        </a:p>
      </dsp:txBody>
      <dsp:txXfrm>
        <a:off x="1311048" y="2231"/>
        <a:ext cx="2506953" cy="1504172"/>
      </dsp:txXfrm>
    </dsp:sp>
    <dsp:sp modelId="{5B652EDA-D011-4E42-9A75-B4BB634D452B}">
      <dsp:nvSpPr>
        <dsp:cNvPr id="0" name=""/>
        <dsp:cNvSpPr/>
      </dsp:nvSpPr>
      <dsp:spPr>
        <a:xfrm>
          <a:off x="4068697" y="2231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Sink to Source</a:t>
          </a:r>
        </a:p>
      </dsp:txBody>
      <dsp:txXfrm>
        <a:off x="4068697" y="2231"/>
        <a:ext cx="2506953" cy="1504172"/>
      </dsp:txXfrm>
    </dsp:sp>
    <dsp:sp modelId="{71343DB3-A64C-AE49-BAFB-AACF1BC2BC64}">
      <dsp:nvSpPr>
        <dsp:cNvPr id="0" name=""/>
        <dsp:cNvSpPr/>
      </dsp:nvSpPr>
      <dsp:spPr>
        <a:xfrm>
          <a:off x="2689873" y="1757099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Pattern Matching</a:t>
          </a:r>
        </a:p>
      </dsp:txBody>
      <dsp:txXfrm>
        <a:off x="2689873" y="1757099"/>
        <a:ext cx="2506953" cy="15041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BD3B-5BE1-BC49-BD74-96BCC9800964}">
      <dsp:nvSpPr>
        <dsp:cNvPr id="0" name=""/>
        <dsp:cNvSpPr/>
      </dsp:nvSpPr>
      <dsp:spPr>
        <a:xfrm>
          <a:off x="0" y="219921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Easy way to control the </a:t>
          </a:r>
          <a:r>
            <a:rPr lang="en-US" sz="2700" b="1" i="1" u="sng" kern="1200"/>
            <a:t>shape</a:t>
          </a:r>
          <a:r>
            <a:rPr lang="en-US" sz="2700" kern="1200"/>
            <a:t> of the heap</a:t>
          </a:r>
        </a:p>
      </dsp:txBody>
      <dsp:txXfrm>
        <a:off x="31613" y="251534"/>
        <a:ext cx="7646212" cy="584369"/>
      </dsp:txXfrm>
    </dsp:sp>
    <dsp:sp modelId="{46C2DB11-403D-084C-9CEE-E4C6D43A4FD7}">
      <dsp:nvSpPr>
        <dsp:cNvPr id="0" name=""/>
        <dsp:cNvSpPr/>
      </dsp:nvSpPr>
      <dsp:spPr>
        <a:xfrm>
          <a:off x="0" y="945276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Calls to </a:t>
          </a:r>
          <a:r>
            <a:rPr lang="en-US" sz="27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malloc() </a:t>
          </a:r>
          <a:r>
            <a:rPr lang="en-US" sz="2700" kern="1200" dirty="0"/>
            <a:t>&amp; </a:t>
          </a:r>
          <a:r>
            <a:rPr lang="en-US" sz="27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free() </a:t>
          </a:r>
          <a:r>
            <a:rPr lang="en-US" sz="2700" kern="1200" dirty="0"/>
            <a:t>with lots of control</a:t>
          </a:r>
        </a:p>
      </dsp:txBody>
      <dsp:txXfrm>
        <a:off x="31613" y="976889"/>
        <a:ext cx="7646212" cy="584369"/>
      </dsp:txXfrm>
    </dsp:sp>
    <dsp:sp modelId="{ABBE7F2A-F497-DB4E-B666-CE6AE87251AF}">
      <dsp:nvSpPr>
        <dsp:cNvPr id="0" name=""/>
        <dsp:cNvSpPr/>
      </dsp:nvSpPr>
      <dsp:spPr>
        <a:xfrm>
          <a:off x="0" y="1670632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u="sng" kern="1200"/>
            <a:t>Amount</a:t>
          </a:r>
          <a:r>
            <a:rPr lang="en-US" sz="2700" kern="1200"/>
            <a:t> of allocations/frees</a:t>
          </a:r>
        </a:p>
      </dsp:txBody>
      <dsp:txXfrm>
        <a:off x="31613" y="1702245"/>
        <a:ext cx="7646212" cy="584369"/>
      </dsp:txXfrm>
    </dsp:sp>
    <dsp:sp modelId="{BB096D44-F5EE-3F49-94B3-3DC92C39AA3C}">
      <dsp:nvSpPr>
        <dsp:cNvPr id="0" name=""/>
        <dsp:cNvSpPr/>
      </dsp:nvSpPr>
      <dsp:spPr>
        <a:xfrm>
          <a:off x="0" y="2395987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u="sng" kern="1200"/>
            <a:t>Size</a:t>
          </a:r>
          <a:r>
            <a:rPr lang="en-US" sz="2700" kern="1200"/>
            <a:t> of allocations/frees</a:t>
          </a:r>
        </a:p>
      </dsp:txBody>
      <dsp:txXfrm>
        <a:off x="31613" y="2427600"/>
        <a:ext cx="7646212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3/31/22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Toy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things ONLY make sense in the bigger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0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ways: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Concurrency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Improper mutexes/locking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Confusing functions that look like they return a new pointer but DON’T (</a:t>
            </a:r>
            <a:r>
              <a:rPr lang="en-US" dirty="0" err="1"/>
              <a:t>strtoken</a:t>
            </a:r>
            <a:r>
              <a:rPr lang="en-US" dirty="0"/>
              <a:t>) 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2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Find ‘free(</a:t>
            </a:r>
            <a:r>
              <a:rPr lang="en-US" dirty="0" err="1"/>
              <a:t>begin_request</a:t>
            </a:r>
            <a:r>
              <a:rPr lang="en-US" dirty="0"/>
              <a:t>)’ 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Trace all occurrences of the USE – until no UAF is found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my CODING mistake of freeing ‘</a:t>
            </a:r>
            <a:r>
              <a:rPr lang="en-US" dirty="0" err="1"/>
              <a:t>begin_request</a:t>
            </a:r>
            <a:r>
              <a:rPr lang="en-US" dirty="0"/>
              <a:t>’ too early.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Find the ‘free(</a:t>
            </a:r>
            <a:r>
              <a:rPr lang="en-US" dirty="0" err="1"/>
              <a:t>begin_request</a:t>
            </a:r>
            <a:r>
              <a:rPr lang="en-US" dirty="0"/>
              <a:t>)’  in ‘</a:t>
            </a:r>
            <a:r>
              <a:rPr lang="en-US" dirty="0" err="1"/>
              <a:t>cleanup_request</a:t>
            </a:r>
            <a:r>
              <a:rPr lang="en-US" dirty="0"/>
              <a:t>()’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of this variable within ‘</a:t>
            </a:r>
            <a:r>
              <a:rPr lang="en-US" dirty="0" err="1"/>
              <a:t>parse_response</a:t>
            </a:r>
            <a:r>
              <a:rPr lang="en-US" dirty="0"/>
              <a:t>()’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6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Normally... Trace all of them. I’m giving you a push in the right direction though.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Would eventually get to this with A LOT of time.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Wrote these bugs accidently!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2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Cntrl</a:t>
            </a:r>
            <a:r>
              <a:rPr lang="en-US" dirty="0"/>
              <a:t>-F to find all occurrences of this variable being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40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35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21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 gets reflected in the response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0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- 0x20 or 0x21 headers sent is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0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the program as a friend and the primitives it gives us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Trying to emulate a real world situation but guide you in the right direction to speed things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what is directly in FRONT of the ‘</a:t>
            </a:r>
            <a:r>
              <a:rPr lang="en-US" dirty="0" err="1"/>
              <a:t>res_header_lst</a:t>
            </a:r>
            <a:r>
              <a:rPr lang="en-US" dirty="0"/>
              <a:t>’ - routes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proof of concept for the </a:t>
            </a:r>
            <a:r>
              <a:rPr lang="en-US" b="1" dirty="0"/>
              <a:t>write: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0x1F &amp; 0x20 headers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proof of concept for the read – 0x1F, 0x20 headers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code paths cause different things!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super viable because of sanity checks in ‘</a:t>
            </a:r>
            <a:r>
              <a:rPr lang="en-US" dirty="0" err="1"/>
              <a:t>add_string</a:t>
            </a:r>
            <a:r>
              <a:rPr lang="en-US" dirty="0"/>
              <a:t>’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Free case: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VERY similar to the write – just FREEING the routes for the exploit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Show freeing and such in GDB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0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Read in ‘</a:t>
            </a:r>
            <a:r>
              <a:rPr lang="en-US" dirty="0" err="1"/>
              <a:t>send_response</a:t>
            </a:r>
            <a:r>
              <a:rPr lang="en-US" dirty="0"/>
              <a:t>’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Attempts to use POINTERS of type route* as sizes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Write: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Overwrite the pointer to ‘routes’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Gets freed alongside everything else.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Dangling pointer (</a:t>
            </a:r>
            <a:r>
              <a:rPr lang="en-US" dirty="0" err="1"/>
              <a:t>uaf</a:t>
            </a:r>
            <a:r>
              <a:rPr lang="en-US" dirty="0"/>
              <a:t>) on the route now!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Free: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Free the route (very similar to the ‘write’)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Routes or </a:t>
            </a:r>
            <a:r>
              <a:rPr lang="en-US" dirty="0" err="1"/>
              <a:t>res_header_lst</a:t>
            </a:r>
            <a:r>
              <a:rPr lang="en-US" dirty="0"/>
              <a:t>[0x20] is a huge list of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52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res_header_lst</a:t>
            </a:r>
            <a:r>
              <a:rPr lang="en-US" dirty="0"/>
              <a:t>[0x20] – leads to a very bad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02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Routes now points to a header!</a:t>
            </a:r>
          </a:p>
          <a:p>
            <a:pPr marL="171450" indent="-171450">
              <a:buFontTx/>
              <a:buChar char="-"/>
            </a:pPr>
            <a:r>
              <a:rPr lang="en-US" dirty="0"/>
              <a:t>Zooming in on the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5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res_header_lst</a:t>
            </a:r>
            <a:r>
              <a:rPr lang="en-US" dirty="0"/>
              <a:t>[0x20]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Freeing the route pointer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UAF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Allocate underneath the ‘routes’ pointer to control all routes with function pointers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the proof of concept within Python and GDB!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5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Zooming in on the ROUTES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confusion – char* name of header is the same as index 0 of the routes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but hard to exploit because we DON’T control ALL of the data here in the allocation.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46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real world, you’d look for bugs individually or set up a fuzzing harness.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case, I’m going to PUSH you to the right bug in order to speed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0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Linux Bluetooth stack vulnerability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Beginning of the chain – uninitialized memory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17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 leak, the data needs to be sent back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Knowing your target – how does it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08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Compile with the binary with ASAN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quick POC for uninitialized memory bug</a:t>
            </a:r>
          </a:p>
          <a:p>
            <a:pPr marL="171450" indent="-171450">
              <a:buFontTx/>
              <a:buChar char="-"/>
            </a:pPr>
            <a:r>
              <a:rPr lang="en-US" dirty="0"/>
              <a:t>Run through </a:t>
            </a:r>
            <a:r>
              <a:rPr lang="en-US" dirty="0" err="1"/>
              <a:t>hexdump</a:t>
            </a:r>
            <a:r>
              <a:rPr lang="en-US" dirty="0"/>
              <a:t> output in </a:t>
            </a:r>
            <a:r>
              <a:rPr lang="en-US" dirty="0" err="1"/>
              <a:t>hexdump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9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 leak, the data needs to be sent back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2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37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Important to KNOW what’s being allocated and freed at certain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Problem: not possible to get a heap leak because the ‘fd’ pointers of a linked list will be null since two chunks of the same size will NEVER be free at the same time </a:t>
            </a:r>
            <a:r>
              <a:rPr lang="en-US" dirty="0" err="1"/>
              <a:t>rn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Additionally, no objects with pointers are getting freed as well.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only use ‘</a:t>
            </a:r>
            <a:r>
              <a:rPr lang="en-US" dirty="0" err="1"/>
              <a:t>Tcache</a:t>
            </a:r>
            <a:r>
              <a:rPr lang="en-US" dirty="0"/>
              <a:t>’ and ‘</a:t>
            </a:r>
            <a:r>
              <a:rPr lang="en-US" dirty="0" err="1"/>
              <a:t>fastbin</a:t>
            </a:r>
            <a:r>
              <a:rPr lang="en-US" dirty="0"/>
              <a:t>’ when using the ‘Connection’ header.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84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source code to show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03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Unsorted/small/large bin chunks CANNOT be next to the top chunk. Makes this a WHOLE LOT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0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4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Describe things in the picture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a BODY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4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going from MAIN to ‘serve’ for the webpage.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 – parent vs. child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serve_main</a:t>
            </a:r>
            <a:r>
              <a:rPr lang="en-US" dirty="0"/>
              <a:t> functionality overview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server.h</a:t>
            </a:r>
            <a:r>
              <a:rPr lang="en-US" dirty="0"/>
              <a:t> – important data structures: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Headers, first line, etc.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routes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Global variables such as header and things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Defining routes in ‘</a:t>
            </a:r>
            <a:r>
              <a:rPr lang="en-US" dirty="0" err="1"/>
              <a:t>example.c</a:t>
            </a:r>
            <a:r>
              <a:rPr lang="en-US" dirty="0"/>
              <a:t>’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Returning data from a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5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Source = input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Sink = problem code  - calls to system or such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2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for all variables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0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3/31/22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mojipedia.org/fir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5.xml"/><Relationship Id="rId18" Type="http://schemas.openxmlformats.org/officeDocument/2006/relationships/image" Target="../media/image90.png"/><Relationship Id="rId26" Type="http://schemas.openxmlformats.org/officeDocument/2006/relationships/customXml" Target="../ink/ink12.xml"/><Relationship Id="rId3" Type="http://schemas.openxmlformats.org/officeDocument/2006/relationships/image" Target="../media/image58.png"/><Relationship Id="rId21" Type="http://schemas.openxmlformats.org/officeDocument/2006/relationships/customXml" Target="../ink/ink9.xml"/><Relationship Id="rId7" Type="http://schemas.openxmlformats.org/officeDocument/2006/relationships/image" Target="../media/image84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31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image" Target="../media/image60.svg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image" Target="../media/image94.png"/><Relationship Id="rId30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8209394" cy="2139553"/>
          </a:xfrm>
        </p:spPr>
        <p:txBody>
          <a:bodyPr/>
          <a:lstStyle/>
          <a:p>
            <a:r>
              <a:rPr lang="en-US" dirty="0"/>
              <a:t>Final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Entering the world of vulnerability research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ttps://developer.mozilla.org/en-US/docs/Web/HTTP/Overview">
            <a:extLst>
              <a:ext uri="{FF2B5EF4-FFF2-40B4-BE49-F238E27FC236}">
                <a16:creationId xmlns:a16="http://schemas.microsoft.com/office/drawing/2014/main" id="{EC803A79-423D-0D42-9FE2-D4EBF6AA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0"/>
            <a:ext cx="7886700" cy="994172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pic>
        <p:nvPicPr>
          <p:cNvPr id="5122" name="Picture 2" descr="https://developer.mozilla.org/en-US/docs/Web/HTTP/Overview">
            <a:extLst>
              <a:ext uri="{FF2B5EF4-FFF2-40B4-BE49-F238E27FC236}">
                <a16:creationId xmlns:a16="http://schemas.microsoft.com/office/drawing/2014/main" id="{F7B41523-2552-6449-BBBE-8BE96609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1" y="690830"/>
            <a:ext cx="7279689" cy="47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3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1649-6195-BC46-85D2-D74D4D9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Headers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2B4A-5F20-2547-95E5-062C01562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328267" cy="3255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Content-Length: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length</a:t>
            </a:r>
            <a:r>
              <a:rPr lang="en-US" dirty="0"/>
              <a:t> of the BODY</a:t>
            </a:r>
          </a:p>
          <a:p>
            <a:r>
              <a:rPr lang="en-US" dirty="0"/>
              <a:t>Content-Type: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TYPE</a:t>
            </a:r>
            <a:r>
              <a:rPr lang="en-US" dirty="0"/>
              <a:t> of the information in the BODY</a:t>
            </a:r>
          </a:p>
          <a:p>
            <a:pPr lvl="1"/>
            <a:r>
              <a:rPr lang="en-US" dirty="0"/>
              <a:t>JSON, plain/text, etc. </a:t>
            </a:r>
          </a:p>
          <a:p>
            <a:r>
              <a:rPr lang="en-US" dirty="0"/>
              <a:t>Connection: </a:t>
            </a:r>
          </a:p>
          <a:p>
            <a:pPr lvl="1"/>
            <a:r>
              <a:rPr lang="en-US" dirty="0"/>
              <a:t>Allows more than 1 </a:t>
            </a:r>
            <a:r>
              <a:rPr lang="en-US" b="1" dirty="0"/>
              <a:t>connection</a:t>
            </a:r>
            <a:r>
              <a:rPr lang="en-US" dirty="0"/>
              <a:t> on a given socket</a:t>
            </a:r>
          </a:p>
          <a:p>
            <a:pPr lvl="1"/>
            <a:r>
              <a:rPr lang="en-US" dirty="0"/>
              <a:t>Drops headers in the request</a:t>
            </a:r>
          </a:p>
          <a:p>
            <a:endParaRPr lang="en-US" dirty="0"/>
          </a:p>
        </p:txBody>
      </p:sp>
      <p:pic>
        <p:nvPicPr>
          <p:cNvPr id="4" name="Picture 3" descr="Request">
            <a:extLst>
              <a:ext uri="{FF2B5EF4-FFF2-40B4-BE49-F238E27FC236}">
                <a16:creationId xmlns:a16="http://schemas.microsoft.com/office/drawing/2014/main" id="{1B504D3C-CC6E-B442-A511-D4177C1F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88" y="1012910"/>
            <a:ext cx="3613212" cy="23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1649-6195-BC46-85D2-D74D4D9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Headers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2B4A-5F20-2547-95E5-062C01562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87" y="1124489"/>
            <a:ext cx="8684026" cy="3263504"/>
          </a:xfrm>
        </p:spPr>
        <p:txBody>
          <a:bodyPr/>
          <a:lstStyle/>
          <a:p>
            <a:r>
              <a:rPr lang="en-US" dirty="0"/>
              <a:t>Authorization: Authentication information for a request</a:t>
            </a:r>
          </a:p>
          <a:p>
            <a:r>
              <a:rPr lang="en-US" dirty="0"/>
              <a:t>Host: Host name and port number of the request being sent</a:t>
            </a:r>
          </a:p>
          <a:p>
            <a:r>
              <a:rPr lang="en-US" dirty="0"/>
              <a:t>X-Request-Id: Specifies the ID to use internally and on the response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49F6A5-CC2C-8E4B-B05F-29E7EC85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53293"/>
            <a:ext cx="6881859" cy="22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8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Supported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X-Override-Path: Dynamically change the PATH of the request.</a:t>
            </a:r>
          </a:p>
          <a:p>
            <a:r>
              <a:rPr lang="en-US" dirty="0"/>
              <a:t>X-Override-Host: Dynamically change the HOST of the request</a:t>
            </a:r>
          </a:p>
          <a:p>
            <a:r>
              <a:rPr lang="en-US" dirty="0"/>
              <a:t>Connection: Keep the connection open and drop headers</a:t>
            </a:r>
          </a:p>
          <a:p>
            <a:r>
              <a:rPr lang="en-US" dirty="0"/>
              <a:t>Content-Length: Length of the body of the request</a:t>
            </a:r>
          </a:p>
          <a:p>
            <a:r>
              <a:rPr lang="en-US" dirty="0"/>
              <a:t>Content-Type: The TYPE of the request of the body. </a:t>
            </a:r>
          </a:p>
          <a:p>
            <a:r>
              <a:rPr lang="en-US" dirty="0"/>
              <a:t>Authorization: Authenticating as a user</a:t>
            </a:r>
          </a:p>
          <a:p>
            <a:r>
              <a:rPr lang="en-US" dirty="0"/>
              <a:t>User-Agent: The user information for the request (Chrome, Firefox, etc.)</a:t>
            </a:r>
          </a:p>
          <a:p>
            <a:r>
              <a:rPr lang="en-US" dirty="0"/>
              <a:t>Host: The hostname of the request</a:t>
            </a:r>
          </a:p>
          <a:p>
            <a:r>
              <a:rPr lang="en-US" dirty="0"/>
              <a:t>Origin: The origin of the request</a:t>
            </a:r>
          </a:p>
          <a:p>
            <a:r>
              <a:rPr lang="en-US" dirty="0"/>
              <a:t>X-Request-Id: The request ID used for the response</a:t>
            </a:r>
          </a:p>
          <a:p>
            <a:r>
              <a:rPr lang="en-US" dirty="0"/>
              <a:t>Custom handling - callback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Other Supported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Content-Types: </a:t>
            </a:r>
          </a:p>
          <a:p>
            <a:pPr lvl="1"/>
            <a:r>
              <a:rPr lang="en-US" dirty="0"/>
              <a:t>plain/text</a:t>
            </a:r>
          </a:p>
          <a:p>
            <a:pPr lvl="1"/>
            <a:r>
              <a:rPr lang="en-US" dirty="0"/>
              <a:t>application/x-www-form-</a:t>
            </a:r>
            <a:r>
              <a:rPr lang="en-US" dirty="0" err="1"/>
              <a:t>urlencoded</a:t>
            </a:r>
            <a:endParaRPr lang="en-US" dirty="0"/>
          </a:p>
          <a:p>
            <a:r>
              <a:rPr lang="en-US" dirty="0"/>
              <a:t>All HTTP Verbs</a:t>
            </a:r>
          </a:p>
          <a:p>
            <a:r>
              <a:rPr lang="en-US" dirty="0"/>
              <a:t>Query parameters in URL</a:t>
            </a:r>
          </a:p>
          <a:p>
            <a:r>
              <a:rPr lang="en-US" dirty="0"/>
              <a:t>URL decoding in path/body</a:t>
            </a:r>
          </a:p>
          <a:p>
            <a:r>
              <a:rPr lang="en-US" dirty="0"/>
              <a:t>Renders in browser </a:t>
            </a:r>
            <a:r>
              <a:rPr lang="en-US" b="1" dirty="0">
                <a:hlinkClick r:id="rId2"/>
              </a:rPr>
              <a:t>🔥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List of Non-Supported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JSON and other Content Types</a:t>
            </a:r>
          </a:p>
          <a:p>
            <a:r>
              <a:rPr lang="en-US" dirty="0"/>
              <a:t>Complicated authorization headers</a:t>
            </a:r>
          </a:p>
          <a:p>
            <a:r>
              <a:rPr lang="en-US" dirty="0"/>
              <a:t>Cookies</a:t>
            </a:r>
          </a:p>
          <a:p>
            <a:r>
              <a:rPr lang="en-US" dirty="0"/>
              <a:t>Anything else not mentioned before…</a:t>
            </a:r>
          </a:p>
          <a:p>
            <a:endParaRPr lang="en-US" dirty="0"/>
          </a:p>
        </p:txBody>
      </p:sp>
      <p:pic>
        <p:nvPicPr>
          <p:cNvPr id="6146" name="Picture 2" descr="No patrick Internet explorer is not supported - no patrick mayonnaise is not  an instrument | Meme Generator">
            <a:extLst>
              <a:ext uri="{FF2B5EF4-FFF2-40B4-BE49-F238E27FC236}">
                <a16:creationId xmlns:a16="http://schemas.microsoft.com/office/drawing/2014/main" id="{AB1FAD5E-0D22-9F47-A336-B9F8EF9D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498" y="1369219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9592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F3BD-F228-9046-9DC2-741CA060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8515350" cy="3263504"/>
          </a:xfrm>
        </p:spPr>
        <p:txBody>
          <a:bodyPr/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./server # Start the server &lt;-- In /final/</a:t>
            </a:r>
            <a:r>
              <a:rPr lang="en-US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</a:p>
          <a:p>
            <a:r>
              <a:rPr lang="en-US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gdb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./server # Works for debugging &lt;-- use this</a:t>
            </a:r>
          </a:p>
          <a:p>
            <a:r>
              <a:rPr lang="en-US" dirty="0"/>
              <a:t>HTTP server on </a:t>
            </a:r>
            <a:r>
              <a:rPr lang="en-US" i="1" dirty="0"/>
              <a:t>127.0.0.1 8081</a:t>
            </a:r>
          </a:p>
          <a:p>
            <a:endParaRPr lang="en-US" dirty="0"/>
          </a:p>
          <a:p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2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Interact with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F3BD-F228-9046-9DC2-741CA060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1" y="939998"/>
            <a:ext cx="7886700" cy="3929656"/>
          </a:xfrm>
        </p:spPr>
        <p:txBody>
          <a:bodyPr>
            <a:normAutofit/>
          </a:bodyPr>
          <a:lstStyle/>
          <a:p>
            <a:r>
              <a:rPr lang="en-US" dirty="0"/>
              <a:t>Write simply Python </a:t>
            </a:r>
            <a:br>
              <a:rPr lang="en-US" dirty="0"/>
            </a:br>
            <a:r>
              <a:rPr lang="en-US" dirty="0"/>
              <a:t>to print a string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r>
              <a:rPr lang="en-US" dirty="0"/>
              <a:t>Pipe data to </a:t>
            </a:r>
            <a:r>
              <a:rPr lang="en-US" sz="24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netcat</a:t>
            </a:r>
            <a:r>
              <a:rPr lang="en-US" sz="24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24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/>
              <a:t>from Python</a:t>
            </a:r>
          </a:p>
          <a:p>
            <a:r>
              <a:rPr lang="en-US" sz="24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Pwntools</a:t>
            </a:r>
            <a:r>
              <a:rPr lang="en-US" dirty="0"/>
              <a:t> works as </a:t>
            </a:r>
            <a:br>
              <a:rPr lang="en-US" dirty="0"/>
            </a:br>
            <a:r>
              <a:rPr lang="en-US" dirty="0"/>
              <a:t>well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python </a:t>
            </a:r>
            <a:r>
              <a:rPr lang="en-US" sz="20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http_test.py</a:t>
            </a:r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sz="20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nc</a:t>
            </a:r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127.0.0.1 8081</a:t>
            </a:r>
            <a:r>
              <a:rPr lang="en-US" dirty="0"/>
              <a:t> </a:t>
            </a:r>
          </a:p>
          <a:p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Python code for HTTP request - raw">
            <a:extLst>
              <a:ext uri="{FF2B5EF4-FFF2-40B4-BE49-F238E27FC236}">
                <a16:creationId xmlns:a16="http://schemas.microsoft.com/office/drawing/2014/main" id="{B2F11838-1690-8C49-AD3A-D7FC4361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521" y="939998"/>
            <a:ext cx="598462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HTTP Request  </a:t>
            </a:r>
          </a:p>
        </p:txBody>
      </p:sp>
      <p:pic>
        <p:nvPicPr>
          <p:cNvPr id="4" name="Picture 3" descr="HTTP Request - via Python">
            <a:extLst>
              <a:ext uri="{FF2B5EF4-FFF2-40B4-BE49-F238E27FC236}">
                <a16:creationId xmlns:a16="http://schemas.microsoft.com/office/drawing/2014/main" id="{B6D00509-F716-704D-924A-2E54A0A2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4" y="1031706"/>
            <a:ext cx="7099300" cy="1968500"/>
          </a:xfrm>
          <a:prstGeom prst="rect">
            <a:avLst/>
          </a:prstGeom>
        </p:spPr>
      </p:pic>
      <p:pic>
        <p:nvPicPr>
          <p:cNvPr id="7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A0AB0B26-49DB-9B48-937F-61ECD159F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2" t="38580" r="16048" b="32677"/>
          <a:stretch/>
        </p:blipFill>
        <p:spPr bwMode="auto">
          <a:xfrm>
            <a:off x="1835617" y="3050448"/>
            <a:ext cx="4520795" cy="11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CC18A9-B5DC-1E49-AB81-4D5F2D23FAFE}"/>
              </a:ext>
            </a:extLst>
          </p:cNvPr>
          <p:cNvSpPr txBox="1">
            <a:spLocks/>
          </p:cNvSpPr>
          <p:nvPr/>
        </p:nvSpPr>
        <p:spPr>
          <a:xfrm>
            <a:off x="1835617" y="4385657"/>
            <a:ext cx="4698347" cy="757843"/>
          </a:xfrm>
          <a:prstGeom prst="rect">
            <a:avLst/>
          </a:prstGeom>
          <a:solidFill>
            <a:srgbClr val="E1DDDD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1</a:t>
            </a:r>
          </a:p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2</a:t>
            </a:r>
          </a:p>
        </p:txBody>
      </p:sp>
    </p:spTree>
    <p:extLst>
      <p:ext uri="{BB962C8B-B14F-4D97-AF65-F5344CB8AC3E}">
        <p14:creationId xmlns:p14="http://schemas.microsoft.com/office/powerpoint/2010/main" val="64348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HTTP Response – HTML </a:t>
            </a:r>
          </a:p>
        </p:txBody>
      </p:sp>
      <p:pic>
        <p:nvPicPr>
          <p:cNvPr id="10" name="Picture 9" descr="HTTP response - html">
            <a:extLst>
              <a:ext uri="{FF2B5EF4-FFF2-40B4-BE49-F238E27FC236}">
                <a16:creationId xmlns:a16="http://schemas.microsoft.com/office/drawing/2014/main" id="{D7DD30D0-91FF-DC4D-9252-96876447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899896"/>
            <a:ext cx="6985308" cy="41736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10CE15-81A0-F14A-B27C-A5C4308544B2}"/>
              </a:ext>
            </a:extLst>
          </p:cNvPr>
          <p:cNvCxnSpPr>
            <a:cxnSpLocks/>
          </p:cNvCxnSpPr>
          <p:nvPr/>
        </p:nvCxnSpPr>
        <p:spPr>
          <a:xfrm>
            <a:off x="870012" y="1191086"/>
            <a:ext cx="63445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9DA2F-006A-CB43-9508-EB32B8CFD313}"/>
              </a:ext>
            </a:extLst>
          </p:cNvPr>
          <p:cNvCxnSpPr>
            <a:cxnSpLocks/>
          </p:cNvCxnSpPr>
          <p:nvPr/>
        </p:nvCxnSpPr>
        <p:spPr>
          <a:xfrm>
            <a:off x="870012" y="2257885"/>
            <a:ext cx="698530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FE0DB6-9B3C-C345-8030-5E6430CF7409}"/>
              </a:ext>
            </a:extLst>
          </p:cNvPr>
          <p:cNvCxnSpPr>
            <a:cxnSpLocks/>
          </p:cNvCxnSpPr>
          <p:nvPr/>
        </p:nvCxnSpPr>
        <p:spPr>
          <a:xfrm>
            <a:off x="870012" y="5073586"/>
            <a:ext cx="698530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D7D13D-622B-304C-BA77-AA8D3A96D23A}"/>
              </a:ext>
            </a:extLst>
          </p:cNvPr>
          <p:cNvCxnSpPr>
            <a:cxnSpLocks/>
          </p:cNvCxnSpPr>
          <p:nvPr/>
        </p:nvCxnSpPr>
        <p:spPr>
          <a:xfrm flipV="1">
            <a:off x="7855320" y="2257885"/>
            <a:ext cx="0" cy="281570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B9CD45-72C6-C341-BB30-C0D13BB88371}"/>
              </a:ext>
            </a:extLst>
          </p:cNvPr>
          <p:cNvCxnSpPr>
            <a:cxnSpLocks/>
          </p:cNvCxnSpPr>
          <p:nvPr/>
        </p:nvCxnSpPr>
        <p:spPr>
          <a:xfrm flipV="1">
            <a:off x="870012" y="2257884"/>
            <a:ext cx="0" cy="281570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75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4323-EEBC-D54E-B5EB-8EE80C28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Class So Far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9ECC3-102D-89F3-7119-47FCF83E8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0265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066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B1A-52FF-4646-B6B7-B1ACED8A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Review of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B54A-6439-994C-97FC-5DBC6E217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761587"/>
          </a:xfrm>
        </p:spPr>
        <p:txBody>
          <a:bodyPr>
            <a:normAutofit/>
          </a:bodyPr>
          <a:lstStyle/>
          <a:p>
            <a:r>
              <a:rPr lang="en-US" dirty="0"/>
              <a:t>Hierarchy of ./</a:t>
            </a:r>
            <a:r>
              <a:rPr lang="en-US" dirty="0" err="1"/>
              <a:t>src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server.c</a:t>
            </a:r>
            <a:r>
              <a:rPr lang="en-US" dirty="0"/>
              <a:t>/</a:t>
            </a:r>
            <a:r>
              <a:rPr lang="en-US" dirty="0" err="1"/>
              <a:t>server.h</a:t>
            </a:r>
            <a:endParaRPr lang="en-US" dirty="0"/>
          </a:p>
          <a:p>
            <a:pPr lvl="1"/>
            <a:r>
              <a:rPr lang="en-US" dirty="0" err="1"/>
              <a:t>utils.h</a:t>
            </a:r>
            <a:r>
              <a:rPr lang="en-US" dirty="0"/>
              <a:t>/</a:t>
            </a:r>
            <a:r>
              <a:rPr lang="en-US" dirty="0" err="1"/>
              <a:t>utils.c</a:t>
            </a:r>
            <a:endParaRPr lang="en-US" dirty="0"/>
          </a:p>
          <a:p>
            <a:pPr lvl="1"/>
            <a:r>
              <a:rPr lang="en-US" dirty="0" err="1"/>
              <a:t>example.c</a:t>
            </a:r>
            <a:r>
              <a:rPr lang="en-US" dirty="0"/>
              <a:t> </a:t>
            </a:r>
          </a:p>
          <a:p>
            <a:r>
              <a:rPr lang="en-US" dirty="0" err="1"/>
              <a:t>server.c</a:t>
            </a:r>
            <a:r>
              <a:rPr lang="en-US" dirty="0"/>
              <a:t> is a </a:t>
            </a:r>
            <a:r>
              <a:rPr lang="en-US" b="1" dirty="0"/>
              <a:t>framework </a:t>
            </a:r>
            <a:r>
              <a:rPr lang="en-US" dirty="0"/>
              <a:t> for creating HTTP routes</a:t>
            </a:r>
          </a:p>
          <a:p>
            <a:r>
              <a:rPr lang="en-US" dirty="0" err="1"/>
              <a:t>example.c</a:t>
            </a:r>
            <a:r>
              <a:rPr lang="en-US" dirty="0"/>
              <a:t> is an </a:t>
            </a:r>
            <a:r>
              <a:rPr lang="en-US" b="1" dirty="0"/>
              <a:t>implementation</a:t>
            </a:r>
          </a:p>
          <a:p>
            <a:pPr lvl="1"/>
            <a:r>
              <a:rPr lang="en-US" dirty="0"/>
              <a:t>Defined routes with callback handlers</a:t>
            </a:r>
          </a:p>
          <a:p>
            <a:pPr lvl="1"/>
            <a:r>
              <a:rPr lang="en-US" dirty="0"/>
              <a:t>Initialization</a:t>
            </a:r>
          </a:p>
          <a:p>
            <a:pPr lvl="1"/>
            <a:r>
              <a:rPr lang="en-US" dirty="0"/>
              <a:t>Custom headers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2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66C8-A996-B84E-8812-4F98BF4D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Pattern Matching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B477655-B09C-1845-1A95-6C78A662A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en-US" dirty="0"/>
              <a:t>Pick a vulnerability class</a:t>
            </a:r>
          </a:p>
          <a:p>
            <a:r>
              <a:rPr lang="en-US" dirty="0"/>
              <a:t>Identify a </a:t>
            </a:r>
            <a:r>
              <a:rPr lang="en-US" b="1" i="1" dirty="0"/>
              <a:t>simple</a:t>
            </a:r>
            <a:r>
              <a:rPr lang="en-US" dirty="0"/>
              <a:t> way to detect the problem</a:t>
            </a:r>
          </a:p>
          <a:p>
            <a:r>
              <a:rPr lang="en-US" dirty="0"/>
              <a:t>Stare at this until your eyes bleed</a:t>
            </a:r>
          </a:p>
        </p:txBody>
      </p:sp>
      <p:pic>
        <p:nvPicPr>
          <p:cNvPr id="1026" name="Picture 2" descr="Staring - Wikipedia">
            <a:extLst>
              <a:ext uri="{FF2B5EF4-FFF2-40B4-BE49-F238E27FC236}">
                <a16:creationId xmlns:a16="http://schemas.microsoft.com/office/drawing/2014/main" id="{B56E86A7-5C98-9D40-BCE2-68B402D8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67585"/>
            <a:ext cx="3886200" cy="246677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D67E-F2E9-A84E-AB39-F9C36A23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Source Code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C1B90B-4076-C20E-D589-C4F817EEE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8673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865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7AC5-8486-D243-9959-6788352A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After Free Vulnerability</a:t>
            </a:r>
          </a:p>
        </p:txBody>
      </p:sp>
      <p:pic>
        <p:nvPicPr>
          <p:cNvPr id="7" name="Picture 6" descr="Use after free diagram">
            <a:extLst>
              <a:ext uri="{FF2B5EF4-FFF2-40B4-BE49-F238E27FC236}">
                <a16:creationId xmlns:a16="http://schemas.microsoft.com/office/drawing/2014/main" id="{F3F928AE-AE85-CB48-AABF-329E098F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9" y="1268019"/>
            <a:ext cx="5220677" cy="26103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A450-4C7A-4F49-A7FF-D29C8F0F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320" y="1272984"/>
            <a:ext cx="3152171" cy="3263504"/>
          </a:xfrm>
        </p:spPr>
        <p:txBody>
          <a:bodyPr/>
          <a:lstStyle/>
          <a:p>
            <a:r>
              <a:rPr lang="en-US" dirty="0"/>
              <a:t>Allocate to Pointer 1</a:t>
            </a:r>
          </a:p>
          <a:p>
            <a:r>
              <a:rPr lang="en-US" dirty="0"/>
              <a:t>Free Pointer 1</a:t>
            </a:r>
          </a:p>
          <a:p>
            <a:r>
              <a:rPr lang="en-US" dirty="0"/>
              <a:t>Allocate to Pointer 2 (recycles the memory)</a:t>
            </a:r>
          </a:p>
          <a:p>
            <a:r>
              <a:rPr lang="en-US" dirty="0"/>
              <a:t>Both pointers can edit/view the same memory!</a:t>
            </a:r>
          </a:p>
        </p:txBody>
      </p:sp>
    </p:spTree>
    <p:extLst>
      <p:ext uri="{BB962C8B-B14F-4D97-AF65-F5344CB8AC3E}">
        <p14:creationId xmlns:p14="http://schemas.microsoft.com/office/powerpoint/2010/main" val="197523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Tracing a Use After Free – 1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Free Then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calls to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 </a:t>
            </a:r>
            <a:r>
              <a:rPr lang="en-US" sz="2000" dirty="0"/>
              <a:t>on the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Trace code base for any </a:t>
            </a:r>
            <a:r>
              <a:rPr lang="en-US" sz="2000" b="1" i="1" dirty="0"/>
              <a:t>uses</a:t>
            </a:r>
            <a:r>
              <a:rPr lang="en-US" sz="2000" dirty="0"/>
              <a:t> of this variable.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there is a </a:t>
            </a:r>
            <a:r>
              <a:rPr lang="en-US" sz="2000" b="1" i="1" dirty="0"/>
              <a:t>use</a:t>
            </a:r>
            <a:r>
              <a:rPr lang="en-US" sz="2000" dirty="0"/>
              <a:t> after the </a:t>
            </a:r>
            <a:r>
              <a:rPr lang="en-US" sz="2000" b="1" i="1" dirty="0"/>
              <a:t>free</a:t>
            </a:r>
            <a:r>
              <a:rPr lang="en-US" sz="2000" dirty="0"/>
              <a:t>, then we have found a vulnerability.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 descr="New digital tools could speed up Covid-19 contact tracing - STAT">
            <a:extLst>
              <a:ext uri="{FF2B5EF4-FFF2-40B4-BE49-F238E27FC236}">
                <a16:creationId xmlns:a16="http://schemas.microsoft.com/office/drawing/2014/main" id="{C2CA09D9-FC0C-2A48-B0C5-E520D3F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486" y="1016053"/>
            <a:ext cx="3558055" cy="199251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then Use vuln">
            <a:extLst>
              <a:ext uri="{FF2B5EF4-FFF2-40B4-BE49-F238E27FC236}">
                <a16:creationId xmlns:a16="http://schemas.microsoft.com/office/drawing/2014/main" id="{ABB23D6A-C01C-EF42-BA52-23402D7B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86" y="3085268"/>
            <a:ext cx="3768250" cy="19803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C272-142B-4349-8151-5DEBE92254C9}"/>
              </a:ext>
            </a:extLst>
          </p:cNvPr>
          <p:cNvCxnSpPr>
            <a:cxnSpLocks/>
          </p:cNvCxnSpPr>
          <p:nvPr/>
        </p:nvCxnSpPr>
        <p:spPr>
          <a:xfrm>
            <a:off x="4810486" y="4995920"/>
            <a:ext cx="22838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4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Tracing a Use After Free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31968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all occurrences of the </a:t>
            </a:r>
            <a:r>
              <a:rPr lang="en-US" sz="2000" b="1" i="1" dirty="0"/>
              <a:t>pointer</a:t>
            </a:r>
            <a:r>
              <a:rPr lang="en-US" sz="2000" dirty="0"/>
              <a:t> being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calls to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 </a:t>
            </a:r>
            <a:r>
              <a:rPr lang="en-US" sz="2000" dirty="0"/>
              <a:t>on the memory.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Trace code base for any </a:t>
            </a:r>
            <a:r>
              <a:rPr lang="en-US" sz="2000" b="1" i="1" dirty="0"/>
              <a:t>uses</a:t>
            </a:r>
            <a:r>
              <a:rPr lang="en-US" sz="2000" dirty="0"/>
              <a:t> of these variables.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there is a </a:t>
            </a:r>
            <a:r>
              <a:rPr lang="en-US" sz="2000" b="1" i="1" dirty="0"/>
              <a:t>use</a:t>
            </a:r>
            <a:r>
              <a:rPr lang="en-US" sz="2000" dirty="0"/>
              <a:t> after the </a:t>
            </a:r>
            <a:r>
              <a:rPr lang="en-US" sz="2000" b="1" i="1" dirty="0"/>
              <a:t>free</a:t>
            </a:r>
            <a:r>
              <a:rPr lang="en-US" sz="2000" dirty="0"/>
              <a:t>, then we have found a vulnerability.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B34DFB88-4D72-B4CD-1A94-B93EC70B1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609" y="1181502"/>
            <a:ext cx="3887391" cy="617934"/>
          </a:xfrm>
        </p:spPr>
        <p:txBody>
          <a:bodyPr/>
          <a:lstStyle/>
          <a:p>
            <a:r>
              <a:rPr lang="en-US" i="1" dirty="0"/>
              <a:t>Dangling</a:t>
            </a:r>
            <a:r>
              <a:rPr lang="en-US" dirty="0"/>
              <a:t> Pointers</a:t>
            </a:r>
          </a:p>
        </p:txBody>
      </p:sp>
      <p:pic>
        <p:nvPicPr>
          <p:cNvPr id="3074" name="Picture 2" descr="Hanging on cliff Images, Stock Photos &amp; Vectors | Shutterstock">
            <a:extLst>
              <a:ext uri="{FF2B5EF4-FFF2-40B4-BE49-F238E27FC236}">
                <a16:creationId xmlns:a16="http://schemas.microsoft.com/office/drawing/2014/main" id="{EE762B8B-9FD8-234C-9E11-B32B9CBA9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 bwMode="auto">
          <a:xfrm>
            <a:off x="4498182" y="1144380"/>
            <a:ext cx="3056380" cy="201890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ngling pointer UAF">
            <a:extLst>
              <a:ext uri="{FF2B5EF4-FFF2-40B4-BE49-F238E27FC236}">
                <a16:creationId xmlns:a16="http://schemas.microsoft.com/office/drawing/2014/main" id="{A51E2855-BAAE-994A-9251-5C201EE8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82" y="3205017"/>
            <a:ext cx="3056380" cy="1851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6FF4EC-DC30-0A40-9D47-00459FA3DD60}"/>
              </a:ext>
            </a:extLst>
          </p:cNvPr>
          <p:cNvCxnSpPr>
            <a:cxnSpLocks/>
          </p:cNvCxnSpPr>
          <p:nvPr/>
        </p:nvCxnSpPr>
        <p:spPr>
          <a:xfrm>
            <a:off x="4498182" y="5056693"/>
            <a:ext cx="22838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7849B-4B5C-5042-8D65-4E7CEBBFB19E}"/>
              </a:ext>
            </a:extLst>
          </p:cNvPr>
          <p:cNvCxnSpPr>
            <a:cxnSpLocks/>
          </p:cNvCxnSpPr>
          <p:nvPr/>
        </p:nvCxnSpPr>
        <p:spPr>
          <a:xfrm>
            <a:off x="4498182" y="3907235"/>
            <a:ext cx="291000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3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ABAE-60F8-7146-A683-D378AD9D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UAF in Code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A0F3-D8AF-D04D-8AFF-914A5B9A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line_one_req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begin_request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First line struct">
            <a:extLst>
              <a:ext uri="{FF2B5EF4-FFF2-40B4-BE49-F238E27FC236}">
                <a16:creationId xmlns:a16="http://schemas.microsoft.com/office/drawing/2014/main" id="{31707204-E37D-FB44-A35B-203729B5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0" y="1631153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2C9D-FA9A-E747-A156-A840A8E4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Your Turn to Trace Bugs!</a:t>
            </a:r>
          </a:p>
        </p:txBody>
      </p:sp>
      <p:pic>
        <p:nvPicPr>
          <p:cNvPr id="5" name="Picture 4" descr="Iterating over an array in C">
            <a:extLst>
              <a:ext uri="{FF2B5EF4-FFF2-40B4-BE49-F238E27FC236}">
                <a16:creationId xmlns:a16="http://schemas.microsoft.com/office/drawing/2014/main" id="{87CFC08A-B7D5-154B-9942-B37443EA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2" y="1369219"/>
            <a:ext cx="3886200" cy="188216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A2A2-A54B-B949-9F70-BAE60DCF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Array iterations</a:t>
            </a:r>
          </a:p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/>
              <a:t>List of pointers to response </a:t>
            </a:r>
            <a:r>
              <a:rPr lang="en-US" b="1" i="1" dirty="0"/>
              <a:t>headers</a:t>
            </a:r>
          </a:p>
          <a:p>
            <a:r>
              <a:rPr lang="en-US" dirty="0"/>
              <a:t>Maximum size: 0x20</a:t>
            </a:r>
          </a:p>
        </p:txBody>
      </p:sp>
    </p:spTree>
    <p:extLst>
      <p:ext uri="{BB962C8B-B14F-4D97-AF65-F5344CB8AC3E}">
        <p14:creationId xmlns:p14="http://schemas.microsoft.com/office/powerpoint/2010/main" val="312213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!= NULL: </a:t>
            </a:r>
          </a:p>
          <a:p>
            <a:pPr lvl="1"/>
            <a:r>
              <a:rPr lang="en-US" dirty="0"/>
              <a:t>Does this </a:t>
            </a:r>
            <a:r>
              <a:rPr lang="en-US" b="1" i="1" dirty="0"/>
              <a:t>index</a:t>
            </a:r>
            <a:r>
              <a:rPr lang="en-US" dirty="0"/>
              <a:t> have an assigned header yet?</a:t>
            </a:r>
          </a:p>
          <a:p>
            <a:r>
              <a:rPr lang="en-US" dirty="0"/>
              <a:t>Index &lt; 0x20: </a:t>
            </a:r>
          </a:p>
          <a:p>
            <a:pPr lvl="1"/>
            <a:r>
              <a:rPr lang="en-US" dirty="0"/>
              <a:t>Are we passed the </a:t>
            </a:r>
            <a:r>
              <a:rPr lang="en-US" b="1" i="1" dirty="0"/>
              <a:t>maximum size </a:t>
            </a:r>
            <a:r>
              <a:rPr lang="en-US" dirty="0"/>
              <a:t>of the array? </a:t>
            </a:r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32"/>
          <a:stretch/>
        </p:blipFill>
        <p:spPr>
          <a:xfrm>
            <a:off x="1191539" y="2868293"/>
            <a:ext cx="6914073" cy="1192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305531" y="3752252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41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0" y="242369"/>
            <a:ext cx="9159499" cy="994172"/>
          </a:xfrm>
        </p:spPr>
        <p:txBody>
          <a:bodyPr>
            <a:normAutofit/>
          </a:bodyPr>
          <a:lstStyle/>
          <a:p>
            <a:r>
              <a:rPr lang="en-US" dirty="0"/>
              <a:t>Array Iteration – Bug 1 (</a:t>
            </a:r>
            <a:r>
              <a:rPr lang="en-US" dirty="0" err="1"/>
              <a:t>serve_file</a:t>
            </a:r>
            <a:r>
              <a:rPr lang="en-US" dirty="0"/>
              <a:t>) 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over iteration: </a:t>
            </a:r>
          </a:p>
          <a:p>
            <a:pPr lvl="1"/>
            <a:r>
              <a:rPr lang="en-US" dirty="0"/>
              <a:t>Will STOP at </a:t>
            </a:r>
            <a:r>
              <a:rPr lang="en-US" b="1" i="1" dirty="0"/>
              <a:t>0x20</a:t>
            </a:r>
            <a:endParaRPr lang="en-US" dirty="0"/>
          </a:p>
          <a:p>
            <a:pPr lvl="1"/>
            <a:r>
              <a:rPr lang="en-US" dirty="0"/>
              <a:t>No Check to STOP usage with 0x20 as index</a:t>
            </a:r>
          </a:p>
          <a:p>
            <a:r>
              <a:rPr lang="en-US" dirty="0"/>
              <a:t>More than 0x20 responses header – off by 1 pointer write</a:t>
            </a:r>
          </a:p>
          <a:p>
            <a:pPr lvl="1"/>
            <a:endParaRPr lang="en-US" dirty="0"/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1191539" y="2868293"/>
            <a:ext cx="6914073" cy="1734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299819" y="4612408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7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DE3-26EC-FB48-9A06-4AECB9BE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HTTP Server – From Scratch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7ACAC9-F3F7-42C6-6672-3F5E6002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12459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10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" y="43417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Array Iteration – Bug 2 (</a:t>
            </a:r>
            <a:r>
              <a:rPr lang="en-US" sz="3200" dirty="0" err="1"/>
              <a:t>interpret_single_header</a:t>
            </a:r>
            <a:r>
              <a:rPr lang="en-US" sz="3200" dirty="0"/>
              <a:t>)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over iteration: </a:t>
            </a:r>
          </a:p>
          <a:p>
            <a:pPr lvl="1"/>
            <a:r>
              <a:rPr lang="en-US" dirty="0"/>
              <a:t>Will STOP at </a:t>
            </a:r>
            <a:r>
              <a:rPr lang="en-US" b="1" i="1" dirty="0"/>
              <a:t>0x20</a:t>
            </a:r>
            <a:endParaRPr lang="en-US" dirty="0"/>
          </a:p>
          <a:p>
            <a:pPr lvl="1"/>
            <a:r>
              <a:rPr lang="en-US" dirty="0"/>
              <a:t>No Check to STOP usage with 0x20 as index</a:t>
            </a:r>
          </a:p>
          <a:p>
            <a:r>
              <a:rPr lang="en-US" dirty="0"/>
              <a:t>More than 0x20 responses header – off by 1 pointer write</a:t>
            </a:r>
          </a:p>
          <a:p>
            <a:pPr lvl="1"/>
            <a:endParaRPr lang="en-US" dirty="0"/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1191539" y="2868293"/>
            <a:ext cx="6914073" cy="1734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299819" y="4612408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492" y="2737"/>
            <a:ext cx="9926665" cy="994172"/>
          </a:xfrm>
        </p:spPr>
        <p:txBody>
          <a:bodyPr>
            <a:normAutofit/>
          </a:bodyPr>
          <a:lstStyle/>
          <a:p>
            <a:r>
              <a:rPr lang="en-US" sz="3600" dirty="0"/>
              <a:t>Array Iteration – Bug 3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send_response</a:t>
            </a:r>
            <a:r>
              <a:rPr lang="en-US" sz="3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sz="3200" dirty="0"/>
              <a:t>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bounds check – only a pointer check </a:t>
            </a:r>
          </a:p>
          <a:p>
            <a:r>
              <a:rPr lang="en-US" b="1" i="1" u="sng" dirty="0"/>
              <a:t>Reads</a:t>
            </a:r>
            <a:r>
              <a:rPr lang="en-US" dirty="0"/>
              <a:t> OOB of array into the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</a:t>
            </a:r>
          </a:p>
          <a:p>
            <a:pPr lvl="1"/>
            <a:endParaRPr lang="en-US" dirty="0"/>
          </a:p>
        </p:txBody>
      </p:sp>
      <p:pic>
        <p:nvPicPr>
          <p:cNvPr id="7" name="Picture 6" descr="Out of bounds pointer usage (read) ">
            <a:extLst>
              <a:ext uri="{FF2B5EF4-FFF2-40B4-BE49-F238E27FC236}">
                <a16:creationId xmlns:a16="http://schemas.microsoft.com/office/drawing/2014/main" id="{59980646-496D-334B-ABE8-C68AE4A6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" y="2852859"/>
            <a:ext cx="9096939" cy="154091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69741" y="3657050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97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0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Array Iteration – Bug 4 (</a:t>
            </a:r>
            <a:r>
              <a:rPr lang="en-US" sz="3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cleanup_response</a:t>
            </a: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sz="3200" dirty="0"/>
              <a:t>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bounds check – only a pointer check </a:t>
            </a:r>
          </a:p>
          <a:p>
            <a:r>
              <a:rPr lang="en-US" b="1" i="1" u="sng" dirty="0"/>
              <a:t>Freeing</a:t>
            </a:r>
            <a:r>
              <a:rPr lang="en-US" dirty="0"/>
              <a:t> OOB of array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Out of bounds free">
            <a:extLst>
              <a:ext uri="{FF2B5EF4-FFF2-40B4-BE49-F238E27FC236}">
                <a16:creationId xmlns:a16="http://schemas.microsoft.com/office/drawing/2014/main" id="{28637AB3-E627-8A44-B00D-2710B4D7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3" y="2385031"/>
            <a:ext cx="5922406" cy="27557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807732" y="3393579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0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F688-F5E3-7348-BBCC-E6C2855B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Recap</a:t>
            </a:r>
          </a:p>
        </p:txBody>
      </p:sp>
      <p:pic>
        <p:nvPicPr>
          <p:cNvPr id="6146" name="Picture 2" descr="The Mushroom Cloud">
            <a:extLst>
              <a:ext uri="{FF2B5EF4-FFF2-40B4-BE49-F238E27FC236}">
                <a16:creationId xmlns:a16="http://schemas.microsoft.com/office/drawing/2014/main" id="{E5901708-7E25-8043-967D-165777550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-2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02E6-E32F-754A-BE1F-CAC268AA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Two out of bounds </a:t>
            </a:r>
            <a:r>
              <a:rPr lang="en-US" b="1" i="1" u="sng" dirty="0"/>
              <a:t>writes</a:t>
            </a:r>
          </a:p>
          <a:p>
            <a:r>
              <a:rPr lang="en-US" dirty="0"/>
              <a:t>One out of bounds </a:t>
            </a:r>
            <a:r>
              <a:rPr lang="en-US" b="1" i="1" u="sng" dirty="0"/>
              <a:t>read</a:t>
            </a:r>
          </a:p>
          <a:p>
            <a:r>
              <a:rPr lang="en-US" dirty="0"/>
              <a:t>One out of bounds </a:t>
            </a:r>
            <a:r>
              <a:rPr lang="en-US" b="1" i="1" u="sng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18994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53A1-D575-4B40-AC3C-FB8CB00D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Trigger? Bugs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2569-32CC-224C-BD2A-472FFB6A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0x21 headers to be used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/>
              <a:t> is ALWAYS reflected in the response: </a:t>
            </a:r>
          </a:p>
          <a:p>
            <a:pPr lvl="1"/>
            <a:r>
              <a:rPr lang="en-US" dirty="0"/>
              <a:t>Use this header 0x21 times to trigger</a:t>
            </a:r>
          </a:p>
        </p:txBody>
      </p:sp>
      <p:pic>
        <p:nvPicPr>
          <p:cNvPr id="4" name="Picture 3" descr="Iterating on the 'res_header_lst' ">
            <a:extLst>
              <a:ext uri="{FF2B5EF4-FFF2-40B4-BE49-F238E27FC236}">
                <a16:creationId xmlns:a16="http://schemas.microsoft.com/office/drawing/2014/main" id="{EDA4A8C8-D264-B946-A8CA-A59FFC865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371959" y="2868293"/>
            <a:ext cx="6914073" cy="17347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38E20C-4AC5-4841-A14E-ABB18CB80DCA}"/>
              </a:ext>
            </a:extLst>
          </p:cNvPr>
          <p:cNvCxnSpPr>
            <a:cxnSpLocks/>
          </p:cNvCxnSpPr>
          <p:nvPr/>
        </p:nvCxnSpPr>
        <p:spPr>
          <a:xfrm>
            <a:off x="330191" y="4602447"/>
            <a:ext cx="695584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693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53A1-D575-4B40-AC3C-FB8CB00D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Trigger? – Bug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2569-32CC-224C-BD2A-472FFB6A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</a:t>
            </a:r>
            <a:r>
              <a:rPr lang="en-US" b="1" dirty="0"/>
              <a:t>0x20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/>
              <a:t>Read from next index (0x20) as a header (type confusion)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read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0x21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22) </a:t>
            </a:r>
            <a:endParaRPr lang="en-US" dirty="0"/>
          </a:p>
          <a:p>
            <a:r>
              <a:rPr lang="en-US" dirty="0"/>
              <a:t>Force </a:t>
            </a:r>
            <a:r>
              <a:rPr lang="en-US" b="1" dirty="0"/>
              <a:t>0x21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Overwritten index 0x20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read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0x21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0x22) as well</a:t>
            </a:r>
            <a:endParaRPr lang="en-US" b="1" u="sng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Out of bounds pointer usage (read) ">
            <a:extLst>
              <a:ext uri="{FF2B5EF4-FFF2-40B4-BE49-F238E27FC236}">
                <a16:creationId xmlns:a16="http://schemas.microsoft.com/office/drawing/2014/main" id="{8C0E11B8-F8AC-DE49-8A21-BED1C860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" y="3602590"/>
            <a:ext cx="9096939" cy="154091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10DEF-A7A0-324B-ADBC-9820BA930DB0}"/>
              </a:ext>
            </a:extLst>
          </p:cNvPr>
          <p:cNvCxnSpPr>
            <a:cxnSpLocks/>
          </p:cNvCxnSpPr>
          <p:nvPr/>
        </p:nvCxnSpPr>
        <p:spPr>
          <a:xfrm>
            <a:off x="532638" y="4664440"/>
            <a:ext cx="818515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47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0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How to Trigger? – Bug 4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0x20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</a:t>
            </a:r>
            <a:r>
              <a:rPr lang="en-US" b="1" i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0x20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22)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Potentially free 0x21+ as well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Out of bounds free">
            <a:extLst>
              <a:ext uri="{FF2B5EF4-FFF2-40B4-BE49-F238E27FC236}">
                <a16:creationId xmlns:a16="http://schemas.microsoft.com/office/drawing/2014/main" id="{28637AB3-E627-8A44-B00D-2710B4D7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43" y="2387768"/>
            <a:ext cx="5922406" cy="27557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3229343" y="4385471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325498-B63C-B746-BE7E-D16F63425493}"/>
              </a:ext>
            </a:extLst>
          </p:cNvPr>
          <p:cNvCxnSpPr>
            <a:cxnSpLocks/>
          </p:cNvCxnSpPr>
          <p:nvPr/>
        </p:nvCxnSpPr>
        <p:spPr>
          <a:xfrm>
            <a:off x="3229343" y="4096169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EEB2D-D125-384F-BC86-5B38A45BEFBF}"/>
              </a:ext>
            </a:extLst>
          </p:cNvPr>
          <p:cNvCxnSpPr>
            <a:cxnSpLocks/>
          </p:cNvCxnSpPr>
          <p:nvPr/>
        </p:nvCxnSpPr>
        <p:spPr>
          <a:xfrm>
            <a:off x="3229343" y="3721626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67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FF96-DB64-DE44-BA8E-264B2826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Determining Exploitability</a:t>
            </a:r>
          </a:p>
        </p:txBody>
      </p:sp>
      <p:pic>
        <p:nvPicPr>
          <p:cNvPr id="7170" name="Picture 2" descr="Hacker Images, Stock Photos &amp; Vectors | Shutterstock">
            <a:extLst>
              <a:ext uri="{FF2B5EF4-FFF2-40B4-BE49-F238E27FC236}">
                <a16:creationId xmlns:a16="http://schemas.microsoft.com/office/drawing/2014/main" id="{9265C2F2-1E55-9F48-AFF9-B3FD07E04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7853" b="7320"/>
          <a:stretch/>
        </p:blipFill>
        <p:spPr bwMode="auto">
          <a:xfrm>
            <a:off x="628650" y="1369219"/>
            <a:ext cx="3886200" cy="30245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06F0-FEAE-D343-A9FB-71D247DB3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Control over data being written</a:t>
            </a:r>
          </a:p>
          <a:p>
            <a:r>
              <a:rPr lang="en-US" dirty="0"/>
              <a:t>Memory AROUND our array</a:t>
            </a:r>
          </a:p>
          <a:p>
            <a:r>
              <a:rPr lang="en-US" dirty="0"/>
              <a:t>Grooming capabilities</a:t>
            </a:r>
          </a:p>
          <a:p>
            <a:r>
              <a:rPr lang="en-US" dirty="0"/>
              <a:t>Run the damn code!</a:t>
            </a:r>
          </a:p>
          <a:p>
            <a:pPr lvl="1"/>
            <a:r>
              <a:rPr lang="en-US" dirty="0"/>
              <a:t>POC || GTFO</a:t>
            </a:r>
          </a:p>
          <a:p>
            <a:pPr lvl="1"/>
            <a:r>
              <a:rPr lang="en-US" dirty="0"/>
              <a:t>GDB is your friend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36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93D8-2966-3443-9E09-46999342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res_header_lst</a:t>
            </a:r>
            <a:r>
              <a:rPr lang="en-US" dirty="0"/>
              <a:t> – Diagram </a:t>
            </a:r>
          </a:p>
        </p:txBody>
      </p:sp>
      <p:pic>
        <p:nvPicPr>
          <p:cNvPr id="5" name="Content Placeholder 4" descr="Header struct data structure">
            <a:extLst>
              <a:ext uri="{FF2B5EF4-FFF2-40B4-BE49-F238E27FC236}">
                <a16:creationId xmlns:a16="http://schemas.microsoft.com/office/drawing/2014/main" id="{CE6657D4-3862-B84B-8CEB-76172A2C5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7234" y="2218538"/>
            <a:ext cx="8948058" cy="2123268"/>
          </a:xfrm>
        </p:spPr>
      </p:pic>
    </p:spTree>
    <p:extLst>
      <p:ext uri="{BB962C8B-B14F-4D97-AF65-F5344CB8AC3E}">
        <p14:creationId xmlns:p14="http://schemas.microsoft.com/office/powerpoint/2010/main" val="2226296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- Diagram</a:t>
            </a:r>
          </a:p>
        </p:txBody>
      </p:sp>
      <p:pic>
        <p:nvPicPr>
          <p:cNvPr id="9" name="Picture 8" descr="Routes data structure">
            <a:extLst>
              <a:ext uri="{FF2B5EF4-FFF2-40B4-BE49-F238E27FC236}">
                <a16:creationId xmlns:a16="http://schemas.microsoft.com/office/drawing/2014/main" id="{57878591-F9F3-604A-9FB5-B2E117B8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5" y="1206929"/>
            <a:ext cx="8273081" cy="252399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D5FE204-D1D3-CF4D-A4D8-E634BF211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" t="57754" r="86732" b="33043"/>
          <a:stretch/>
        </p:blipFill>
        <p:spPr>
          <a:xfrm>
            <a:off x="5327542" y="2629234"/>
            <a:ext cx="940545" cy="2766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787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B34-81E9-3847-930F-90C50E0C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HTTP Protocol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BC11A-E2A1-4046-AD4C-54ED5912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7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92699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272" y="4372567"/>
            <a:ext cx="7886700" cy="994172"/>
          </a:xfrm>
        </p:spPr>
        <p:txBody>
          <a:bodyPr/>
          <a:lstStyle/>
          <a:p>
            <a:r>
              <a:rPr lang="en-US" dirty="0"/>
              <a:t>Exploitability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1" y="64623"/>
            <a:ext cx="7780150" cy="337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utes data structure">
            <a:extLst>
              <a:ext uri="{FF2B5EF4-FFF2-40B4-BE49-F238E27FC236}">
                <a16:creationId xmlns:a16="http://schemas.microsoft.com/office/drawing/2014/main" id="{2790EBE2-6644-5440-9651-FDC4CA1D4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14" t="37901" r="22274" b="53195"/>
          <a:stretch/>
        </p:blipFill>
        <p:spPr>
          <a:xfrm>
            <a:off x="6393052" y="2385770"/>
            <a:ext cx="1208868" cy="22472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E19866-9C6D-5C42-9BB2-839D7079F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7" t="57754" r="86732" b="33043"/>
          <a:stretch/>
        </p:blipFill>
        <p:spPr>
          <a:xfrm>
            <a:off x="6404674" y="2791966"/>
            <a:ext cx="848533" cy="24962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69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501" y="4182613"/>
            <a:ext cx="8895058" cy="796667"/>
          </a:xfrm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1" y="64623"/>
            <a:ext cx="7780150" cy="337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ata within a route">
            <a:extLst>
              <a:ext uri="{FF2B5EF4-FFF2-40B4-BE49-F238E27FC236}">
                <a16:creationId xmlns:a16="http://schemas.microsoft.com/office/drawing/2014/main" id="{1EB97566-71F0-F243-8BA1-4043B7BD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72" y="3508711"/>
            <a:ext cx="7097579" cy="79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9B391-B453-654B-8C0E-873EA265D5AC}"/>
              </a:ext>
            </a:extLst>
          </p:cNvPr>
          <p:cNvSpPr txBox="1"/>
          <p:nvPr/>
        </p:nvSpPr>
        <p:spPr>
          <a:xfrm>
            <a:off x="2154265" y="2274978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﻿0x55555555e3b0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166E8-2781-6548-8485-2A2B7B883BCD}"/>
              </a:ext>
            </a:extLst>
          </p:cNvPr>
          <p:cNvSpPr txBox="1"/>
          <p:nvPr/>
        </p:nvSpPr>
        <p:spPr>
          <a:xfrm>
            <a:off x="2154265" y="2686222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﻿﻿0x55555555e440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6528C-F42E-2C40-9603-A41ACDB944E1}"/>
              </a:ext>
            </a:extLst>
          </p:cNvPr>
          <p:cNvSpPr txBox="1"/>
          <p:nvPr/>
        </p:nvSpPr>
        <p:spPr>
          <a:xfrm>
            <a:off x="2154265" y="3038245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﻿﻿0x55555555e4d0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6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Read</a:t>
            </a:r>
          </a:p>
        </p:txBody>
      </p:sp>
      <p:pic>
        <p:nvPicPr>
          <p:cNvPr id="13" name="Picture 12" descr="Routes data structure">
            <a:extLst>
              <a:ext uri="{FF2B5EF4-FFF2-40B4-BE49-F238E27FC236}">
                <a16:creationId xmlns:a16="http://schemas.microsoft.com/office/drawing/2014/main" id="{6F120A93-F2A9-0544-8188-12FC7A371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4" t="37901" r="22274" b="53195"/>
          <a:stretch/>
        </p:blipFill>
        <p:spPr>
          <a:xfrm>
            <a:off x="6393052" y="2385770"/>
            <a:ext cx="1208868" cy="224726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FC92828F-7374-9547-9E65-0D7E3AD1B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7" t="57754" r="86732" b="33043"/>
          <a:stretch/>
        </p:blipFill>
        <p:spPr>
          <a:xfrm>
            <a:off x="6404674" y="2791966"/>
            <a:ext cx="848533" cy="24962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9731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69"/>
          <a:stretch/>
        </p:blipFill>
        <p:spPr>
          <a:xfrm>
            <a:off x="1363851" y="64623"/>
            <a:ext cx="7780150" cy="2182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59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Read</a:t>
            </a:r>
          </a:p>
          <a:p>
            <a:endParaRPr lang="en-US" dirty="0"/>
          </a:p>
          <a:p>
            <a:r>
              <a:rPr lang="en-US" dirty="0"/>
              <a:t>Not useful..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D75C58E-54A7-424D-A168-56F208981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77" y="2302007"/>
            <a:ext cx="4661330" cy="23173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4ECD4B-B632-A648-BAA7-DF63DE629624}"/>
              </a:ext>
            </a:extLst>
          </p:cNvPr>
          <p:cNvSpPr/>
          <p:nvPr/>
        </p:nvSpPr>
        <p:spPr>
          <a:xfrm>
            <a:off x="3657600" y="2092271"/>
            <a:ext cx="2681207" cy="209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, table&#10;&#10;Description automatically generated">
            <a:extLst>
              <a:ext uri="{FF2B5EF4-FFF2-40B4-BE49-F238E27FC236}">
                <a16:creationId xmlns:a16="http://schemas.microsoft.com/office/drawing/2014/main" id="{FE2858BD-095B-6E47-8A9D-D40E6929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59" y="156012"/>
            <a:ext cx="8074941" cy="3859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59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Write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48F69C-E6A9-4E4D-8635-A622A759E339}"/>
              </a:ext>
            </a:extLst>
          </p:cNvPr>
          <p:cNvCxnSpPr>
            <a:cxnSpLocks/>
          </p:cNvCxnSpPr>
          <p:nvPr/>
        </p:nvCxnSpPr>
        <p:spPr>
          <a:xfrm>
            <a:off x="1917267" y="2502976"/>
            <a:ext cx="1655092" cy="12243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1FDBD-ED68-F44F-AE05-7E9CC3D6D650}"/>
              </a:ext>
            </a:extLst>
          </p:cNvPr>
          <p:cNvCxnSpPr>
            <a:cxnSpLocks/>
          </p:cNvCxnSpPr>
          <p:nvPr/>
        </p:nvCxnSpPr>
        <p:spPr>
          <a:xfrm flipV="1">
            <a:off x="1959242" y="2502976"/>
            <a:ext cx="1551123" cy="11680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26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5067946" y="3733172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E04B651-746F-8B40-9C29-B84D75FD02E8}"/>
              </a:ext>
            </a:extLst>
          </p:cNvPr>
          <p:cNvSpPr txBox="1">
            <a:spLocks/>
          </p:cNvSpPr>
          <p:nvPr/>
        </p:nvSpPr>
        <p:spPr>
          <a:xfrm>
            <a:off x="0" y="-79302"/>
            <a:ext cx="2239501" cy="124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C9832B7-6A60-D14C-BD7D-F5AE0370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29"/>
            <a:ext cx="8660109" cy="2353290"/>
          </a:xfrm>
          <a:prstGeom prst="rect">
            <a:avLst/>
          </a:prstGeom>
        </p:spPr>
      </p:pic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9166543-D6B9-6444-944D-69773E182066}"/>
              </a:ext>
            </a:extLst>
          </p:cNvPr>
          <p:cNvCxnSpPr>
            <a:cxnSpLocks/>
          </p:cNvCxnSpPr>
          <p:nvPr/>
        </p:nvCxnSpPr>
        <p:spPr>
          <a:xfrm>
            <a:off x="4846447" y="984969"/>
            <a:ext cx="0" cy="15102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Out of bounds free">
            <a:extLst>
              <a:ext uri="{FF2B5EF4-FFF2-40B4-BE49-F238E27FC236}">
                <a16:creationId xmlns:a16="http://schemas.microsoft.com/office/drawing/2014/main" id="{D5145D58-329F-304C-8449-8448ED61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6" y="2507181"/>
            <a:ext cx="4719234" cy="2195889"/>
          </a:xfrm>
          <a:prstGeom prst="rect">
            <a:avLst/>
          </a:prstGeom>
        </p:spPr>
      </p:pic>
      <p:cxnSp>
        <p:nvCxnSpPr>
          <p:cNvPr id="13" name="Straight Connector 12" descr="Type confusion on routes array and a header">
            <a:extLst>
              <a:ext uri="{FF2B5EF4-FFF2-40B4-BE49-F238E27FC236}">
                <a16:creationId xmlns:a16="http://schemas.microsoft.com/office/drawing/2014/main" id="{8B1769EE-EBF1-5E4B-BD88-4D58B0CBE71D}"/>
              </a:ext>
            </a:extLst>
          </p:cNvPr>
          <p:cNvCxnSpPr>
            <a:cxnSpLocks/>
          </p:cNvCxnSpPr>
          <p:nvPr/>
        </p:nvCxnSpPr>
        <p:spPr>
          <a:xfrm>
            <a:off x="6277456" y="1987192"/>
            <a:ext cx="83626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Type confusion on routes array and a header">
            <a:extLst>
              <a:ext uri="{FF2B5EF4-FFF2-40B4-BE49-F238E27FC236}">
                <a16:creationId xmlns:a16="http://schemas.microsoft.com/office/drawing/2014/main" id="{E6C04820-02D2-B64B-BC71-E12D352EFD1C}"/>
              </a:ext>
            </a:extLst>
          </p:cNvPr>
          <p:cNvCxnSpPr>
            <a:cxnSpLocks/>
          </p:cNvCxnSpPr>
          <p:nvPr/>
        </p:nvCxnSpPr>
        <p:spPr>
          <a:xfrm>
            <a:off x="3386380" y="1292351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Type confusion on routes array and a header">
            <a:extLst>
              <a:ext uri="{FF2B5EF4-FFF2-40B4-BE49-F238E27FC236}">
                <a16:creationId xmlns:a16="http://schemas.microsoft.com/office/drawing/2014/main" id="{F7B0E86B-669E-1A4D-B273-6E586B2AB34C}"/>
              </a:ext>
            </a:extLst>
          </p:cNvPr>
          <p:cNvCxnSpPr>
            <a:cxnSpLocks/>
          </p:cNvCxnSpPr>
          <p:nvPr/>
        </p:nvCxnSpPr>
        <p:spPr>
          <a:xfrm>
            <a:off x="6277456" y="1292351"/>
            <a:ext cx="83626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ype confusion on routes array and a header">
            <a:extLst>
              <a:ext uri="{FF2B5EF4-FFF2-40B4-BE49-F238E27FC236}">
                <a16:creationId xmlns:a16="http://schemas.microsoft.com/office/drawing/2014/main" id="{83C97948-8C47-E44C-854D-F66C3727EE7A}"/>
              </a:ext>
            </a:extLst>
          </p:cNvPr>
          <p:cNvCxnSpPr>
            <a:cxnSpLocks/>
          </p:cNvCxnSpPr>
          <p:nvPr/>
        </p:nvCxnSpPr>
        <p:spPr>
          <a:xfrm>
            <a:off x="3386380" y="2021597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Type confusion on routes array and a header">
            <a:extLst>
              <a:ext uri="{FF2B5EF4-FFF2-40B4-BE49-F238E27FC236}">
                <a16:creationId xmlns:a16="http://schemas.microsoft.com/office/drawing/2014/main" id="{21104E24-F189-5443-B67F-A4B2876CF9A3}"/>
              </a:ext>
            </a:extLst>
          </p:cNvPr>
          <p:cNvCxnSpPr>
            <a:cxnSpLocks/>
          </p:cNvCxnSpPr>
          <p:nvPr/>
        </p:nvCxnSpPr>
        <p:spPr>
          <a:xfrm>
            <a:off x="4116413" y="469184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744BF7-6BF4-B945-A9A3-ECCBA3C0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4" y="2495227"/>
            <a:ext cx="4324018" cy="216201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[0x20] 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== 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routes</a:t>
            </a: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 the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routes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pointer!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Disgusting UAF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657BC-7DB0-5246-837C-3711926B5B58}"/>
              </a:ext>
            </a:extLst>
          </p:cNvPr>
          <p:cNvSpPr txBox="1"/>
          <p:nvPr/>
        </p:nvSpPr>
        <p:spPr>
          <a:xfrm>
            <a:off x="4638833" y="3256978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3E8F5-081E-5041-87F5-8F0FBD30235A}"/>
              </a:ext>
            </a:extLst>
          </p:cNvPr>
          <p:cNvSpPr txBox="1"/>
          <p:nvPr/>
        </p:nvSpPr>
        <p:spPr>
          <a:xfrm>
            <a:off x="4670791" y="3523322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DE2B8-9E18-7549-A8B1-617AB8CFA9EA}"/>
              </a:ext>
            </a:extLst>
          </p:cNvPr>
          <p:cNvSpPr txBox="1"/>
          <p:nvPr/>
        </p:nvSpPr>
        <p:spPr>
          <a:xfrm>
            <a:off x="4670791" y="3789665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B5BA1-FB59-3A4F-A982-243AFAE3B0E0}"/>
              </a:ext>
            </a:extLst>
          </p:cNvPr>
          <p:cNvSpPr txBox="1"/>
          <p:nvPr/>
        </p:nvSpPr>
        <p:spPr>
          <a:xfrm>
            <a:off x="4825125" y="959041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22AD0-6DA6-7E49-A9AD-5238EB0EE489}"/>
              </a:ext>
            </a:extLst>
          </p:cNvPr>
          <p:cNvSpPr txBox="1"/>
          <p:nvPr/>
        </p:nvSpPr>
        <p:spPr>
          <a:xfrm>
            <a:off x="4835786" y="1638881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35FB1-51B3-6B4E-9F3B-5515608F5CCA}"/>
              </a:ext>
            </a:extLst>
          </p:cNvPr>
          <p:cNvSpPr txBox="1"/>
          <p:nvPr/>
        </p:nvSpPr>
        <p:spPr>
          <a:xfrm>
            <a:off x="5467993" y="34932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077463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5067946" y="3733172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FADD72-78BE-1043-B41F-60C2B6CC4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5227"/>
            <a:ext cx="7886700" cy="2162014"/>
          </a:xfrm>
        </p:spPr>
        <p:txBody>
          <a:bodyPr>
            <a:norm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[0x20]-&gt;name == routes[0]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Hard to keep the party going…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E04B651-746F-8B40-9C29-B84D75FD02E8}"/>
              </a:ext>
            </a:extLst>
          </p:cNvPr>
          <p:cNvSpPr txBox="1">
            <a:spLocks/>
          </p:cNvSpPr>
          <p:nvPr/>
        </p:nvSpPr>
        <p:spPr>
          <a:xfrm>
            <a:off x="1" y="-79302"/>
            <a:ext cx="1766806" cy="124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Write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C9832B7-6A60-D14C-BD7D-F5AE0370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029"/>
            <a:ext cx="8660109" cy="2353290"/>
          </a:xfrm>
          <a:prstGeom prst="rect">
            <a:avLst/>
          </a:prstGeom>
        </p:spPr>
      </p:pic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9166543-D6B9-6444-944D-69773E182066}"/>
              </a:ext>
            </a:extLst>
          </p:cNvPr>
          <p:cNvCxnSpPr>
            <a:cxnSpLocks/>
          </p:cNvCxnSpPr>
          <p:nvPr/>
        </p:nvCxnSpPr>
        <p:spPr>
          <a:xfrm>
            <a:off x="4846447" y="984969"/>
            <a:ext cx="0" cy="15102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45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66D0-C7B7-C244-A27D-085A437B5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Exploit 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057F4-E4FE-8547-B43C-F45981B2E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Leak + UAF + Grooming = code execution</a:t>
            </a:r>
          </a:p>
        </p:txBody>
      </p:sp>
    </p:spTree>
    <p:extLst>
      <p:ext uri="{BB962C8B-B14F-4D97-AF65-F5344CB8AC3E}">
        <p14:creationId xmlns:p14="http://schemas.microsoft.com/office/powerpoint/2010/main" val="2841203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D2C2-E34C-164F-A6A8-505DDF5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Info Leak</a:t>
            </a:r>
          </a:p>
        </p:txBody>
      </p:sp>
      <p:pic>
        <p:nvPicPr>
          <p:cNvPr id="8194" name="Picture 2" descr="Leak Detection with Penetrant Testing Process">
            <a:extLst>
              <a:ext uri="{FF2B5EF4-FFF2-40B4-BE49-F238E27FC236}">
                <a16:creationId xmlns:a16="http://schemas.microsoft.com/office/drawing/2014/main" id="{DC9B3BFE-32DA-D84D-B629-F14A70349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4" b="10410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46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924831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Setting </a:t>
            </a:r>
            <a:r>
              <a:rPr lang="en-US" b="1" i="1" u="sng" dirty="0"/>
              <a:t>all</a:t>
            </a:r>
            <a:r>
              <a:rPr lang="en-US" dirty="0"/>
              <a:t> fields/bytes works as well</a:t>
            </a:r>
          </a:p>
          <a:p>
            <a:pPr lvl="1"/>
            <a:r>
              <a:rPr lang="en-US" dirty="0"/>
              <a:t>Easy to make a mistake here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ym typeface="Wingdings" pitchFamily="2" charset="2"/>
              </a:rPr>
              <a:t>Dirty Pipe forgot to do this…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D20A-0F48-CF4D-BDCF-C7F62B71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HTTP/1.1 Protocol From Afar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5EEC-6237-0D48-BA01-903A509C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 Transfer Protocol (HTTP) </a:t>
            </a:r>
          </a:p>
          <a:p>
            <a:r>
              <a:rPr lang="en-US" dirty="0"/>
              <a:t>Human readable</a:t>
            </a:r>
          </a:p>
          <a:p>
            <a:r>
              <a:rPr lang="en-US" dirty="0"/>
              <a:t>Newline (\r\n) based protocol </a:t>
            </a:r>
          </a:p>
          <a:p>
            <a:r>
              <a:rPr lang="en-US" dirty="0"/>
              <a:t>Three distinct parts: </a:t>
            </a:r>
          </a:p>
          <a:p>
            <a:pPr lvl="1"/>
            <a:r>
              <a:rPr lang="en-US" dirty="0"/>
              <a:t>First Line</a:t>
            </a:r>
          </a:p>
          <a:p>
            <a:pPr lvl="1"/>
            <a:r>
              <a:rPr lang="en-US" dirty="0"/>
              <a:t>Headers 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924538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C7DE-5500-9841-AF51-98FA76B8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</a:t>
            </a:r>
            <a:r>
              <a:rPr lang="en-US" b="1" dirty="0" err="1"/>
              <a:t>BleedingTooth</a:t>
            </a:r>
            <a:endParaRPr lang="en-US" dirty="0"/>
          </a:p>
        </p:txBody>
      </p:sp>
      <p:pic>
        <p:nvPicPr>
          <p:cNvPr id="5" name="Picture 4" descr="https://google.github.io/security-research/pocs/linux/bleedingtooth/writeup.html">
            <a:extLst>
              <a:ext uri="{FF2B5EF4-FFF2-40B4-BE49-F238E27FC236}">
                <a16:creationId xmlns:a16="http://schemas.microsoft.com/office/drawing/2014/main" id="{3BD7EFB6-528F-574B-9CCB-7BAB43F8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820" y="1702196"/>
            <a:ext cx="5596180" cy="3317232"/>
          </a:xfrm>
          <a:prstGeom prst="rect">
            <a:avLst/>
          </a:prstGeom>
        </p:spPr>
      </p:pic>
      <p:cxnSp>
        <p:nvCxnSpPr>
          <p:cNvPr id="6" name="Straight Connector 5" descr="Type confusion on routes array and a header">
            <a:extLst>
              <a:ext uri="{FF2B5EF4-FFF2-40B4-BE49-F238E27FC236}">
                <a16:creationId xmlns:a16="http://schemas.microsoft.com/office/drawing/2014/main" id="{964C4CAD-6110-694E-9138-A787FEE2DB38}"/>
              </a:ext>
            </a:extLst>
          </p:cNvPr>
          <p:cNvCxnSpPr>
            <a:cxnSpLocks/>
          </p:cNvCxnSpPr>
          <p:nvPr/>
        </p:nvCxnSpPr>
        <p:spPr>
          <a:xfrm>
            <a:off x="4799951" y="3123735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6EE9703C-7BAF-C64F-BE03-864FB51317CD}"/>
              </a:ext>
            </a:extLst>
          </p:cNvPr>
          <p:cNvCxnSpPr>
            <a:cxnSpLocks/>
          </p:cNvCxnSpPr>
          <p:nvPr/>
        </p:nvCxnSpPr>
        <p:spPr>
          <a:xfrm>
            <a:off x="3890075" y="2718196"/>
            <a:ext cx="338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ype confusion on routes array and a header">
            <a:extLst>
              <a:ext uri="{FF2B5EF4-FFF2-40B4-BE49-F238E27FC236}">
                <a16:creationId xmlns:a16="http://schemas.microsoft.com/office/drawing/2014/main" id="{ED97FBBF-3118-4544-9F2B-D21BDEE7E432}"/>
              </a:ext>
            </a:extLst>
          </p:cNvPr>
          <p:cNvCxnSpPr>
            <a:cxnSpLocks/>
          </p:cNvCxnSpPr>
          <p:nvPr/>
        </p:nvCxnSpPr>
        <p:spPr>
          <a:xfrm flipV="1">
            <a:off x="3890075" y="2718196"/>
            <a:ext cx="0" cy="19347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Type confusion on routes array and a header">
            <a:extLst>
              <a:ext uri="{FF2B5EF4-FFF2-40B4-BE49-F238E27FC236}">
                <a16:creationId xmlns:a16="http://schemas.microsoft.com/office/drawing/2014/main" id="{A4056E2C-09B6-3445-9555-F44CF407ADA5}"/>
              </a:ext>
            </a:extLst>
          </p:cNvPr>
          <p:cNvCxnSpPr>
            <a:cxnSpLocks/>
          </p:cNvCxnSpPr>
          <p:nvPr/>
        </p:nvCxnSpPr>
        <p:spPr>
          <a:xfrm>
            <a:off x="3890074" y="4652901"/>
            <a:ext cx="338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Type confusion on routes array and a header">
            <a:extLst>
              <a:ext uri="{FF2B5EF4-FFF2-40B4-BE49-F238E27FC236}">
                <a16:creationId xmlns:a16="http://schemas.microsoft.com/office/drawing/2014/main" id="{4D2AB37F-14F4-B64F-83D9-4047A6DE73F6}"/>
              </a:ext>
            </a:extLst>
          </p:cNvPr>
          <p:cNvCxnSpPr>
            <a:cxnSpLocks/>
          </p:cNvCxnSpPr>
          <p:nvPr/>
        </p:nvCxnSpPr>
        <p:spPr>
          <a:xfrm>
            <a:off x="4799949" y="3685548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92D82-8CB2-5B40-9310-00743835E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3315669" cy="3263504"/>
          </a:xfrm>
        </p:spPr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a2mp_info_rsp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rsp</a:t>
            </a:r>
            <a:r>
              <a:rPr lang="en-US" dirty="0"/>
              <a:t> sent back to user</a:t>
            </a:r>
          </a:p>
          <a:p>
            <a:r>
              <a:rPr lang="en-US" dirty="0"/>
              <a:t>Only SOME of the fields set in error path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8B41058-3FF9-5E4E-B099-76267CAC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4" y="2924010"/>
            <a:ext cx="3149065" cy="21487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82F5D-1D65-654C-B4D9-87A51B8AF611}"/>
              </a:ext>
            </a:extLst>
          </p:cNvPr>
          <p:cNvSpPr/>
          <p:nvPr/>
        </p:nvSpPr>
        <p:spPr>
          <a:xfrm>
            <a:off x="398753" y="3626434"/>
            <a:ext cx="3149065" cy="13929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273847"/>
            <a:ext cx="851415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 Vuln Hunt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Uninitialized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0" y="1809066"/>
            <a:ext cx="5476491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the </a:t>
            </a:r>
            <a:r>
              <a:rPr lang="en-US" sz="2000" b="1" i="1" dirty="0"/>
              <a:t>creation</a:t>
            </a:r>
            <a:r>
              <a:rPr lang="en-US" sz="2000" dirty="0"/>
              <a:t> of a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calls to pre-initialization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calloc</a:t>
            </a:r>
            <a:r>
              <a:rPr lang="en-US" sz="2000" dirty="0"/>
              <a:t>, etc.)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none, then continue to step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Check that ALL fields are set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Uninitialized memory info leak">
            <a:extLst>
              <a:ext uri="{FF2B5EF4-FFF2-40B4-BE49-F238E27FC236}">
                <a16:creationId xmlns:a16="http://schemas.microsoft.com/office/drawing/2014/main" id="{90626663-9249-6343-976F-D725E2EB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531568"/>
            <a:ext cx="8394700" cy="1397000"/>
          </a:xfrm>
          <a:prstGeom prst="rect">
            <a:avLst/>
          </a:prstGeom>
        </p:spPr>
      </p:pic>
      <p:cxnSp>
        <p:nvCxnSpPr>
          <p:cNvPr id="7" name="Straight Connector 6" descr="Type confusion on routes array and a header">
            <a:extLst>
              <a:ext uri="{FF2B5EF4-FFF2-40B4-BE49-F238E27FC236}">
                <a16:creationId xmlns:a16="http://schemas.microsoft.com/office/drawing/2014/main" id="{1F5AEEAD-9C68-E340-BC68-631DD540A01B}"/>
              </a:ext>
            </a:extLst>
          </p:cNvPr>
          <p:cNvCxnSpPr>
            <a:cxnSpLocks/>
          </p:cNvCxnSpPr>
          <p:nvPr/>
        </p:nvCxnSpPr>
        <p:spPr>
          <a:xfrm>
            <a:off x="6335796" y="4928568"/>
            <a:ext cx="23045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91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4E7A-C9B6-EC4F-AF33-9CCA7E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Sanitizer (ASAN)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111F-E99A-4546-8BB7-958752D0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Detects MANY memory corruption bugs </a:t>
            </a:r>
            <a:r>
              <a:rPr lang="en-US" i="1" dirty="0"/>
              <a:t>dynamically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Stack/heap overflows</a:t>
            </a:r>
          </a:p>
          <a:p>
            <a:pPr lvl="1"/>
            <a:r>
              <a:rPr lang="en-US" dirty="0"/>
              <a:t>Use after frees</a:t>
            </a:r>
          </a:p>
          <a:p>
            <a:r>
              <a:rPr lang="en-US" dirty="0"/>
              <a:t>Initializes ALL memory to be </a:t>
            </a:r>
            <a:r>
              <a:rPr lang="en-US" b="1" i="1" u="sng" dirty="0"/>
              <a:t>0xBE</a:t>
            </a:r>
            <a:endParaRPr lang="en-US" dirty="0"/>
          </a:p>
          <a:p>
            <a:pPr lvl="1"/>
            <a:r>
              <a:rPr lang="en-US" dirty="0"/>
              <a:t>Easier to detect bugs</a:t>
            </a:r>
          </a:p>
          <a:p>
            <a:pPr lvl="1"/>
            <a:r>
              <a:rPr lang="en-US" dirty="0"/>
              <a:t>Look for this pattern</a:t>
            </a:r>
          </a:p>
        </p:txBody>
      </p:sp>
      <p:pic>
        <p:nvPicPr>
          <p:cNvPr id="5" name="Picture 4" descr="ASAN output from request - question marks indicate data that the terminal cannot render">
            <a:extLst>
              <a:ext uri="{FF2B5EF4-FFF2-40B4-BE49-F238E27FC236}">
                <a16:creationId xmlns:a16="http://schemas.microsoft.com/office/drawing/2014/main" id="{44F0E91C-F70E-5149-B369-3E2A735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33" y="1733627"/>
            <a:ext cx="3259367" cy="1676246"/>
          </a:xfrm>
          <a:prstGeom prst="rect">
            <a:avLst/>
          </a:prstGeom>
        </p:spPr>
      </p:pic>
      <p:pic>
        <p:nvPicPr>
          <p:cNvPr id="7" name="Picture 6" descr="Hexdump of the output 0xbebebebe">
            <a:extLst>
              <a:ext uri="{FF2B5EF4-FFF2-40B4-BE49-F238E27FC236}">
                <a16:creationId xmlns:a16="http://schemas.microsoft.com/office/drawing/2014/main" id="{E30729F1-B51A-7A41-930E-78998E590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545"/>
            <a:ext cx="6083300" cy="1143000"/>
          </a:xfrm>
          <a:prstGeom prst="rect">
            <a:avLst/>
          </a:prstGeom>
        </p:spPr>
      </p:pic>
      <p:cxnSp>
        <p:nvCxnSpPr>
          <p:cNvPr id="8" name="Straight Connector 7" descr="Type confusion on routes array and a header">
            <a:extLst>
              <a:ext uri="{FF2B5EF4-FFF2-40B4-BE49-F238E27FC236}">
                <a16:creationId xmlns:a16="http://schemas.microsoft.com/office/drawing/2014/main" id="{07F28304-2022-A147-A0AD-7E8D6F8D6A3E}"/>
              </a:ext>
            </a:extLst>
          </p:cNvPr>
          <p:cNvCxnSpPr>
            <a:cxnSpLocks/>
          </p:cNvCxnSpPr>
          <p:nvPr/>
        </p:nvCxnSpPr>
        <p:spPr>
          <a:xfrm>
            <a:off x="4785965" y="4803543"/>
            <a:ext cx="12973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FA9B5AB6-0376-6145-A09C-B9E1FA1E1014}"/>
              </a:ext>
            </a:extLst>
          </p:cNvPr>
          <p:cNvCxnSpPr>
            <a:cxnSpLocks/>
          </p:cNvCxnSpPr>
          <p:nvPr/>
        </p:nvCxnSpPr>
        <p:spPr>
          <a:xfrm>
            <a:off x="935065" y="5071545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0CE8102-B33C-2D44-88B0-274AC28AC390}"/>
              </a:ext>
            </a:extLst>
          </p:cNvPr>
          <p:cNvCxnSpPr>
            <a:cxnSpLocks/>
          </p:cNvCxnSpPr>
          <p:nvPr/>
        </p:nvCxnSpPr>
        <p:spPr>
          <a:xfrm>
            <a:off x="7271288" y="3409873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2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273847"/>
            <a:ext cx="851415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Your Turn to Trace Bugs!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Uninitialized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809066"/>
            <a:ext cx="4562092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the </a:t>
            </a:r>
            <a:r>
              <a:rPr lang="en-US" sz="2000" b="1" i="1" dirty="0"/>
              <a:t>creation</a:t>
            </a:r>
            <a:r>
              <a:rPr lang="en-US" sz="2000" dirty="0"/>
              <a:t> of a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calls to pre-initialization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calloc</a:t>
            </a:r>
            <a:r>
              <a:rPr lang="en-US" sz="2000" dirty="0"/>
              <a:t>, etc.) </a:t>
            </a:r>
            <a:br>
              <a:rPr lang="en-US" sz="2000" dirty="0"/>
            </a:br>
            <a:r>
              <a:rPr lang="en-US" sz="2000" dirty="0"/>
              <a:t>- If none, then continue to step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Check that ALL fields are set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Uninitialized memory info leak">
            <a:extLst>
              <a:ext uri="{FF2B5EF4-FFF2-40B4-BE49-F238E27FC236}">
                <a16:creationId xmlns:a16="http://schemas.microsoft.com/office/drawing/2014/main" id="{90626663-9249-6343-976F-D725E2EB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531568"/>
            <a:ext cx="8394700" cy="1397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F4D4FE-D6C8-F74D-8806-C2A5606346D4}"/>
              </a:ext>
            </a:extLst>
          </p:cNvPr>
          <p:cNvSpPr txBox="1">
            <a:spLocks/>
          </p:cNvSpPr>
          <p:nvPr/>
        </p:nvSpPr>
        <p:spPr>
          <a:xfrm>
            <a:off x="5400737" y="1229576"/>
            <a:ext cx="3868340" cy="617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Exploitation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F37B95-DF41-CE4B-A519-632BB06EA53C}"/>
              </a:ext>
            </a:extLst>
          </p:cNvPr>
          <p:cNvSpPr txBox="1">
            <a:spLocks/>
          </p:cNvSpPr>
          <p:nvPr/>
        </p:nvSpPr>
        <p:spPr>
          <a:xfrm>
            <a:off x="5246176" y="1840691"/>
            <a:ext cx="3778364" cy="165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CA26-59AD-3B48-A321-F3C4540DD365}"/>
              </a:ext>
            </a:extLst>
          </p:cNvPr>
          <p:cNvSpPr txBox="1">
            <a:spLocks/>
          </p:cNvSpPr>
          <p:nvPr/>
        </p:nvSpPr>
        <p:spPr>
          <a:xfrm>
            <a:off x="5246176" y="1878806"/>
            <a:ext cx="3897171" cy="276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8255AC-5343-704D-881B-254F378E1680}"/>
              </a:ext>
            </a:extLst>
          </p:cNvPr>
          <p:cNvSpPr txBox="1">
            <a:spLocks/>
          </p:cNvSpPr>
          <p:nvPr/>
        </p:nvSpPr>
        <p:spPr>
          <a:xfrm>
            <a:off x="5127368" y="1809065"/>
            <a:ext cx="3778363" cy="16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Vulnerability in </a:t>
            </a:r>
            <a:r>
              <a:rPr lang="en-US" sz="2000" i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server.c</a:t>
            </a:r>
            <a:endParaRPr lang="en-US" sz="2000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/>
              <a:t>Use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</a:t>
            </a:r>
            <a:r>
              <a:rPr lang="en-US" sz="2000" dirty="0"/>
              <a:t> route to get leak</a:t>
            </a:r>
          </a:p>
          <a:p>
            <a:r>
              <a:rPr lang="en-US" sz="2000" dirty="0"/>
              <a:t>Turn on </a:t>
            </a:r>
            <a:r>
              <a:rPr lang="en-US" sz="2000" b="1" u="sng" dirty="0"/>
              <a:t>ASAN</a:t>
            </a:r>
          </a:p>
        </p:txBody>
      </p:sp>
    </p:spTree>
    <p:extLst>
      <p:ext uri="{BB962C8B-B14F-4D97-AF65-F5344CB8AC3E}">
        <p14:creationId xmlns:p14="http://schemas.microsoft.com/office/powerpoint/2010/main" val="187486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E5BA-16E7-DA4C-B148-60DD953B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27" y="21076"/>
            <a:ext cx="8973033" cy="994172"/>
          </a:xfrm>
        </p:spPr>
        <p:txBody>
          <a:bodyPr>
            <a:normAutofit/>
          </a:bodyPr>
          <a:lstStyle/>
          <a:p>
            <a:r>
              <a:rPr lang="en-US" sz="3200" dirty="0"/>
              <a:t>Header Value Inside </a:t>
            </a:r>
            <a:r>
              <a:rPr lang="en-US" sz="3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parse_single_header</a:t>
            </a:r>
            <a:r>
              <a:rPr lang="en-US" sz="3200" dirty="0"/>
              <a:t>()</a:t>
            </a:r>
          </a:p>
        </p:txBody>
      </p:sp>
      <p:pic>
        <p:nvPicPr>
          <p:cNvPr id="5" name="Content Placeholder 4" descr="header_data-&gt;value is NEVER initialized properly">
            <a:extLst>
              <a:ext uri="{FF2B5EF4-FFF2-40B4-BE49-F238E27FC236}">
                <a16:creationId xmlns:a16="http://schemas.microsoft.com/office/drawing/2014/main" id="{086CB70B-60EC-1549-A7ED-D99AFF1F5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06" y="3054690"/>
            <a:ext cx="7578994" cy="208881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BB7A2-A0D5-2A44-9929-CCCAD2E842D3}"/>
              </a:ext>
            </a:extLst>
          </p:cNvPr>
          <p:cNvSpPr txBox="1">
            <a:spLocks/>
          </p:cNvSpPr>
          <p:nvPr/>
        </p:nvSpPr>
        <p:spPr>
          <a:xfrm>
            <a:off x="675145" y="1437107"/>
            <a:ext cx="8142200" cy="2763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header_data</a:t>
            </a:r>
            <a:r>
              <a:rPr lang="en-US" sz="2000" dirty="0"/>
              <a:t>:</a:t>
            </a:r>
          </a:p>
          <a:p>
            <a:pPr lvl="1"/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name_len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value_len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Data inside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NEVER initialized </a:t>
            </a:r>
          </a:p>
          <a:p>
            <a:pPr lvl="1"/>
            <a:endParaRPr lang="en-US" sz="2000" dirty="0"/>
          </a:p>
        </p:txBody>
      </p:sp>
      <p:pic>
        <p:nvPicPr>
          <p:cNvPr id="8" name="Picture 7" descr="Header without a value">
            <a:extLst>
              <a:ext uri="{FF2B5EF4-FFF2-40B4-BE49-F238E27FC236}">
                <a16:creationId xmlns:a16="http://schemas.microsoft.com/office/drawing/2014/main" id="{CB02E296-B976-F445-9DD0-0F1BB7E7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45" y="1015248"/>
            <a:ext cx="4436016" cy="1448495"/>
          </a:xfrm>
          <a:prstGeom prst="rect">
            <a:avLst/>
          </a:prstGeom>
        </p:spPr>
      </p:pic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8D3A93BD-4F5D-A545-B0FD-87E3B53EE9F1}"/>
              </a:ext>
            </a:extLst>
          </p:cNvPr>
          <p:cNvCxnSpPr>
            <a:cxnSpLocks/>
          </p:cNvCxnSpPr>
          <p:nvPr/>
        </p:nvCxnSpPr>
        <p:spPr>
          <a:xfrm>
            <a:off x="4746245" y="1969111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6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45F-B804-6149-8400-63E80236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Value – /echo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EB8F-3BBB-E943-B46E-84E05A0D6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977" y="719720"/>
            <a:ext cx="2432373" cy="847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’</a:t>
            </a:r>
          </a:p>
        </p:txBody>
      </p:sp>
      <p:pic>
        <p:nvPicPr>
          <p:cNvPr id="5" name="Picture 4" descr="Query data without 'value' ">
            <a:extLst>
              <a:ext uri="{FF2B5EF4-FFF2-40B4-BE49-F238E27FC236}">
                <a16:creationId xmlns:a16="http://schemas.microsoft.com/office/drawing/2014/main" id="{C0608785-3D09-4F40-8591-59ECBAAC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090293"/>
            <a:ext cx="6261100" cy="177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444AC9-1933-3C4F-B957-84998870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4770"/>
            <a:ext cx="9144000" cy="17815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EACD22-94BA-8A4A-8E70-325B7175DF34}"/>
              </a:ext>
            </a:extLst>
          </p:cNvPr>
          <p:cNvCxnSpPr>
            <a:cxnSpLocks/>
          </p:cNvCxnSpPr>
          <p:nvPr/>
        </p:nvCxnSpPr>
        <p:spPr>
          <a:xfrm>
            <a:off x="111713" y="5036999"/>
            <a:ext cx="8513093" cy="154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577176-AA51-0341-8FED-29C83821D059}"/>
              </a:ext>
            </a:extLst>
          </p:cNvPr>
          <p:cNvSpPr txBox="1">
            <a:spLocks/>
          </p:cNvSpPr>
          <p:nvPr/>
        </p:nvSpPr>
        <p:spPr>
          <a:xfrm>
            <a:off x="450527" y="2842458"/>
            <a:ext cx="6670944" cy="8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strlen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en-US" dirty="0"/>
              <a:t>instead of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query_data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value_len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54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Leak Information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259F-2D69-794D-951D-75C30E5D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86" y="180965"/>
            <a:ext cx="7886700" cy="994172"/>
          </a:xfrm>
        </p:spPr>
        <p:txBody>
          <a:bodyPr/>
          <a:lstStyle/>
          <a:p>
            <a:r>
              <a:rPr lang="en-US" dirty="0"/>
              <a:t>Tracing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35B7-CF5D-0647-A583-CFDB46ED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15" y="1236541"/>
            <a:ext cx="7886700" cy="3263504"/>
          </a:xfrm>
        </p:spPr>
        <p:txBody>
          <a:bodyPr/>
          <a:lstStyle/>
          <a:p>
            <a:r>
              <a:rPr lang="en-US" dirty="0"/>
              <a:t>Where? </a:t>
            </a:r>
          </a:p>
          <a:p>
            <a:pPr lvl="1"/>
            <a:r>
              <a:rPr lang="en-US" dirty="0"/>
              <a:t>Calls to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malloc()</a:t>
            </a:r>
          </a:p>
          <a:p>
            <a:pPr lvl="1"/>
            <a:r>
              <a:rPr lang="en-US" dirty="0"/>
              <a:t>Calls to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  <a:p>
            <a:r>
              <a:rPr lang="en-US" b="1" i="1" u="sng" dirty="0"/>
              <a:t>Amount</a:t>
            </a:r>
            <a:r>
              <a:rPr lang="en-US" dirty="0"/>
              <a:t> &amp; </a:t>
            </a:r>
            <a:r>
              <a:rPr lang="en-US" b="1" i="1" u="sng" dirty="0"/>
              <a:t>Sizes</a:t>
            </a:r>
          </a:p>
        </p:txBody>
      </p:sp>
      <p:pic>
        <p:nvPicPr>
          <p:cNvPr id="12290" name="Picture 2" descr="Trace the Number. Tracing Number with Christmas Lights. Educational  Children Game Stock Vector - Illustration of christmas, child: 203702953">
            <a:extLst>
              <a:ext uri="{FF2B5EF4-FFF2-40B4-BE49-F238E27FC236}">
                <a16:creationId xmlns:a16="http://schemas.microsoft.com/office/drawing/2014/main" id="{A7D0A874-0EE3-BA48-8199-E8677CD4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14" y="119561"/>
            <a:ext cx="3479964" cy="378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is_heap_chunks output">
            <a:extLst>
              <a:ext uri="{FF2B5EF4-FFF2-40B4-BE49-F238E27FC236}">
                <a16:creationId xmlns:a16="http://schemas.microsoft.com/office/drawing/2014/main" id="{F3DC4B8B-645B-5B4F-8026-A8099514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31" y="2981790"/>
            <a:ext cx="4473562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3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Leak Information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strike="sngStrike" dirty="0"/>
              <a:t>TCache/</a:t>
            </a:r>
            <a:r>
              <a:rPr lang="en-US" strike="sngStrike" dirty="0" err="1"/>
              <a:t>Fastbin</a:t>
            </a:r>
            <a:r>
              <a:rPr lang="en-US" strike="sngStrike" dirty="0"/>
              <a:t>: </a:t>
            </a:r>
          </a:p>
          <a:p>
            <a:pPr lvl="1"/>
            <a:r>
              <a:rPr lang="en-US" dirty="0"/>
              <a:t>Not viable here… not possible to get multiple chunks of a specific size in a bin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971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0F65CD49-95C3-8040-94AF-14F3D62DE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5"/>
          <a:stretch/>
        </p:blipFill>
        <p:spPr bwMode="auto">
          <a:xfrm>
            <a:off x="501588" y="3584755"/>
            <a:ext cx="5989653" cy="13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6EB65-ACBC-554A-A92C-DB73DFD8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Line 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106-56F7-534D-8073-4A7424D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Method/Verb:</a:t>
            </a:r>
          </a:p>
          <a:p>
            <a:pPr lvl="1"/>
            <a:r>
              <a:rPr lang="en-US" dirty="0"/>
              <a:t>Operation to perform – </a:t>
            </a:r>
            <a:r>
              <a:rPr lang="en-US" b="1" dirty="0"/>
              <a:t>GET, POST</a:t>
            </a:r>
            <a:r>
              <a:rPr lang="en-US" dirty="0"/>
              <a:t>, etc.</a:t>
            </a:r>
          </a:p>
          <a:p>
            <a:r>
              <a:rPr lang="en-US" dirty="0"/>
              <a:t>Path: </a:t>
            </a:r>
          </a:p>
          <a:p>
            <a:pPr lvl="1"/>
            <a:r>
              <a:rPr lang="en-US" dirty="0"/>
              <a:t>Path or location of the resource to fetch -	</a:t>
            </a:r>
            <a:r>
              <a:rPr lang="en-US" b="1" dirty="0"/>
              <a:t>/</a:t>
            </a:r>
            <a:r>
              <a:rPr lang="en-US" b="1" dirty="0" err="1"/>
              <a:t>file.js</a:t>
            </a:r>
            <a:endParaRPr lang="en-US" b="1" dirty="0"/>
          </a:p>
          <a:p>
            <a:r>
              <a:rPr lang="en-US" dirty="0"/>
              <a:t>Version:</a:t>
            </a:r>
          </a:p>
          <a:p>
            <a:pPr lvl="1"/>
            <a:r>
              <a:rPr lang="en-US" dirty="0"/>
              <a:t>The version of the HTTP protocol to use – </a:t>
            </a:r>
            <a:r>
              <a:rPr lang="en-US" b="1" dirty="0"/>
              <a:t>HTTP/1.1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96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9014-BDF3-B342-99D2-D7CE9B70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Allocation/Freeing Primitives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A1E91B-2091-9202-A49C-789DC093E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787446"/>
              </p:ext>
            </p:extLst>
          </p:nvPr>
        </p:nvGraphicFramePr>
        <p:xfrm>
          <a:off x="628650" y="1236541"/>
          <a:ext cx="7709438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509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BBD-F30A-AB41-9979-E4E79F8D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URI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ABC-6FD0-3C40-80DA-5DFCBA7F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6541"/>
            <a:ext cx="4602997" cy="3263504"/>
          </a:xfrm>
        </p:spPr>
        <p:txBody>
          <a:bodyPr/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read_wrapper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Partially controlled size        (0x10, 0x20, 0x40…) </a:t>
            </a:r>
          </a:p>
          <a:p>
            <a:pPr lvl="1"/>
            <a:r>
              <a:rPr lang="en-US" dirty="0"/>
              <a:t>Control AMOUNT of allocations</a:t>
            </a:r>
          </a:p>
          <a:p>
            <a:pPr lvl="1"/>
            <a:r>
              <a:rPr lang="en-US" dirty="0"/>
              <a:t>Force lots of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frees()</a:t>
            </a:r>
          </a:p>
          <a:p>
            <a:r>
              <a:rPr lang="en-US" sz="2000" dirty="0"/>
              <a:t>Query parameters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parse_uri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Key/Value length is an </a:t>
            </a:r>
            <a:r>
              <a:rPr lang="en-US" sz="1800" i="1" dirty="0"/>
              <a:t>allocation size </a:t>
            </a:r>
            <a:r>
              <a:rPr lang="en-US" sz="1800" dirty="0"/>
              <a:t>by us (</a:t>
            </a:r>
            <a:r>
              <a:rPr lang="en-US" sz="1800" dirty="0" err="1"/>
              <a:t>local_cpy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Frees at the END of this call</a:t>
            </a:r>
          </a:p>
          <a:p>
            <a:pPr lvl="1"/>
            <a:endParaRPr lang="en-US" sz="1800" dirty="0"/>
          </a:p>
        </p:txBody>
      </p:sp>
      <p:pic>
        <p:nvPicPr>
          <p:cNvPr id="5" name="Picture 4" descr="Read Wrapper allocation primitive">
            <a:extLst>
              <a:ext uri="{FF2B5EF4-FFF2-40B4-BE49-F238E27FC236}">
                <a16:creationId xmlns:a16="http://schemas.microsoft.com/office/drawing/2014/main" id="{FADE3D9C-449B-124F-86D4-B07B3697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01" y="1003300"/>
            <a:ext cx="4370199" cy="19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1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1"/>
            <a:ext cx="6826772" cy="3263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u="sng" dirty="0"/>
              <a:t>unsorted</a:t>
            </a:r>
            <a:r>
              <a:rPr lang="en-US" b="1" i="1" dirty="0"/>
              <a:t> or </a:t>
            </a:r>
            <a:r>
              <a:rPr lang="en-US" b="1" i="1" u="sng" dirty="0"/>
              <a:t>small</a:t>
            </a:r>
            <a:r>
              <a:rPr lang="en-US" b="1" i="1" dirty="0"/>
              <a:t> or </a:t>
            </a:r>
            <a:r>
              <a:rPr lang="en-US" b="1" i="1" u="sng" dirty="0"/>
              <a:t>large </a:t>
            </a:r>
            <a:r>
              <a:rPr lang="en-US" dirty="0"/>
              <a:t>bin for pointers: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and Heap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Allocate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dirty="0"/>
              <a:t>’ </a:t>
            </a:r>
            <a:br>
              <a:rPr lang="en-US" dirty="0"/>
            </a:br>
            <a:r>
              <a:rPr lang="en-US" dirty="0"/>
              <a:t>with chunk from </a:t>
            </a:r>
            <a:r>
              <a:rPr lang="en-US" i="1" dirty="0"/>
              <a:t>step 1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 </a:t>
            </a:r>
            <a:r>
              <a:rPr lang="en-US" dirty="0"/>
              <a:t>the header for leak!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2" name="Picture 6" descr="Madden NFL Mobile Deep Dive: Roster and Playbook Updates">
            <a:extLst>
              <a:ext uri="{FF2B5EF4-FFF2-40B4-BE49-F238E27FC236}">
                <a16:creationId xmlns:a16="http://schemas.microsoft.com/office/drawing/2014/main" id="{031EC726-290B-4E4F-8C7E-F9A18B6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4" y="2309247"/>
            <a:ext cx="4115638" cy="23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6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BBD-F30A-AB41-9979-E4E79F8D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parse_single_header</a:t>
            </a:r>
            <a:r>
              <a:rPr lang="en-US" dirty="0"/>
              <a:t>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ABC-6FD0-3C40-80DA-5DFCBA7F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6541"/>
            <a:ext cx="4602997" cy="1335209"/>
          </a:xfrm>
        </p:spPr>
        <p:txBody>
          <a:bodyPr>
            <a:normAutofit/>
          </a:bodyPr>
          <a:lstStyle/>
          <a:p>
            <a:r>
              <a:rPr lang="en-US" sz="2000" dirty="0"/>
              <a:t>Control EXACT size of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malloc() </a:t>
            </a:r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via key length &amp; value length </a:t>
            </a:r>
          </a:p>
        </p:txBody>
      </p:sp>
      <p:pic>
        <p:nvPicPr>
          <p:cNvPr id="6" name="Picture 5" descr="parse_single_header allocations and frees">
            <a:extLst>
              <a:ext uri="{FF2B5EF4-FFF2-40B4-BE49-F238E27FC236}">
                <a16:creationId xmlns:a16="http://schemas.microsoft.com/office/drawing/2014/main" id="{D8213DFE-E828-1A43-84F4-914AF6E9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7" y="2767946"/>
            <a:ext cx="6362055" cy="22780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65A80F-C3EA-A34F-87C0-3C9A82FCE908}"/>
              </a:ext>
            </a:extLst>
          </p:cNvPr>
          <p:cNvSpPr txBox="1">
            <a:spLocks/>
          </p:cNvSpPr>
          <p:nvPr/>
        </p:nvSpPr>
        <p:spPr>
          <a:xfrm>
            <a:off x="4572000" y="1236540"/>
            <a:ext cx="4602997" cy="133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Control the approximate size of the </a:t>
            </a:r>
            <a:r>
              <a:rPr lang="en-US" sz="1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  <a:p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Limited on AMOUNT of free chunks in a bin</a:t>
            </a:r>
          </a:p>
          <a:p>
            <a:pPr marL="0" indent="0">
              <a:buNone/>
            </a:pPr>
            <a:endParaRPr lang="en-US" sz="1800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3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6F7E-05E9-C345-B137-DEB37E4C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Half Science – Half Art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773A8D-A85C-1A42-B5C6-D35B8451D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8785"/>
          <a:stretch/>
        </p:blipFill>
        <p:spPr bwMode="auto">
          <a:xfrm>
            <a:off x="3887391" y="740572"/>
            <a:ext cx="4629150" cy="36552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4" name="Text Placeholder 3">
            <a:extLst>
              <a:ext uri="{FF2B5EF4-FFF2-40B4-BE49-F238E27FC236}">
                <a16:creationId xmlns:a16="http://schemas.microsoft.com/office/drawing/2014/main" id="{E881E258-29A2-3B5B-5675-BD0141493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r>
              <a:rPr lang="en-US" dirty="0"/>
              <a:t>Play around with it</a:t>
            </a:r>
          </a:p>
          <a:p>
            <a:r>
              <a:rPr lang="en-US" dirty="0"/>
              <a:t>What can I do to make this work? </a:t>
            </a:r>
          </a:p>
        </p:txBody>
      </p:sp>
    </p:spTree>
    <p:extLst>
      <p:ext uri="{BB962C8B-B14F-4D97-AF65-F5344CB8AC3E}">
        <p14:creationId xmlns:p14="http://schemas.microsoft.com/office/powerpoint/2010/main" val="2893155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Groom!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1"/>
            <a:ext cx="6826772" cy="3263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u="sng" dirty="0"/>
              <a:t>unsorted</a:t>
            </a:r>
            <a:r>
              <a:rPr lang="en-US" b="1" i="1" dirty="0"/>
              <a:t> or </a:t>
            </a:r>
            <a:r>
              <a:rPr lang="en-US" b="1" i="1" u="sng" dirty="0"/>
              <a:t>small</a:t>
            </a:r>
            <a:r>
              <a:rPr lang="en-US" b="1" i="1" dirty="0"/>
              <a:t> or </a:t>
            </a:r>
            <a:r>
              <a:rPr lang="en-US" b="1" i="1" u="sng" dirty="0"/>
              <a:t>large </a:t>
            </a:r>
            <a:r>
              <a:rPr lang="en-US" dirty="0"/>
              <a:t>bin for pointers: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and Heap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Allocate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dirty="0"/>
              <a:t>’ </a:t>
            </a:r>
            <a:br>
              <a:rPr lang="en-US" dirty="0"/>
            </a:br>
            <a:r>
              <a:rPr lang="en-US" dirty="0"/>
              <a:t>with chunk from </a:t>
            </a:r>
            <a:r>
              <a:rPr lang="en-US" i="1" dirty="0"/>
              <a:t>step 1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 </a:t>
            </a:r>
            <a:r>
              <a:rPr lang="en-US" dirty="0"/>
              <a:t>the header for leak!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2" name="Picture 6" descr="Madden NFL Mobile Deep Dive: Roster and Playbook Updates">
            <a:extLst>
              <a:ext uri="{FF2B5EF4-FFF2-40B4-BE49-F238E27FC236}">
                <a16:creationId xmlns:a16="http://schemas.microsoft.com/office/drawing/2014/main" id="{031EC726-290B-4E4F-8C7E-F9A18B6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4" y="2309247"/>
            <a:ext cx="4115638" cy="23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50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B07C-34C1-604B-AD52-994107DA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FAAC-2647-E44C-B38B-EBAFCCC12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Thoughts: </a:t>
            </a:r>
          </a:p>
          <a:p>
            <a:pPr lvl="1"/>
            <a:r>
              <a:rPr lang="en-US" dirty="0"/>
              <a:t>Needed LARGE allocation to NOT be the top of the heap</a:t>
            </a:r>
          </a:p>
          <a:p>
            <a:pPr lvl="1"/>
            <a:r>
              <a:rPr lang="en-US" dirty="0"/>
              <a:t>URL parameters!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3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C375-7984-A44D-B7B4-67FB60EE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AC66-5C6B-2C41-BDA9-4F6E6D6C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5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0F65CD49-95C3-8040-94AF-14F3D62DE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0" b="11736"/>
          <a:stretch/>
        </p:blipFill>
        <p:spPr bwMode="auto">
          <a:xfrm>
            <a:off x="0" y="2571750"/>
            <a:ext cx="8237687" cy="19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6EB65-ACBC-554A-A92C-DB73DFD8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106-56F7-534D-8073-4A7424D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Conveys additional information to the server</a:t>
            </a:r>
          </a:p>
          <a:p>
            <a:r>
              <a:rPr lang="en-US" dirty="0"/>
              <a:t>Content-Type – Type of data being sent</a:t>
            </a:r>
          </a:p>
          <a:p>
            <a:r>
              <a:rPr lang="en-US" dirty="0"/>
              <a:t>Host: The location to which the request is being made to</a:t>
            </a:r>
          </a:p>
        </p:txBody>
      </p:sp>
    </p:spTree>
    <p:extLst>
      <p:ext uri="{BB962C8B-B14F-4D97-AF65-F5344CB8AC3E}">
        <p14:creationId xmlns:p14="http://schemas.microsoft.com/office/powerpoint/2010/main" val="30350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29B0-1D8E-B04C-92D1-0C10C952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Body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BD27-1D52-2744-938A-CD523372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being sent in the request – BODY LINE 1 </a:t>
            </a:r>
          </a:p>
        </p:txBody>
      </p:sp>
      <p:pic>
        <p:nvPicPr>
          <p:cNvPr id="4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D343B14F-E5E6-8847-9552-DDFBD0565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0" b="32677"/>
          <a:stretch/>
        </p:blipFill>
        <p:spPr bwMode="auto">
          <a:xfrm>
            <a:off x="0" y="2571750"/>
            <a:ext cx="8237687" cy="11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22F73-F399-BB47-B9A5-77EA72F9E90C}"/>
              </a:ext>
            </a:extLst>
          </p:cNvPr>
          <p:cNvSpPr txBox="1">
            <a:spLocks/>
          </p:cNvSpPr>
          <p:nvPr/>
        </p:nvSpPr>
        <p:spPr>
          <a:xfrm>
            <a:off x="2394910" y="3906959"/>
            <a:ext cx="4698347" cy="757843"/>
          </a:xfrm>
          <a:prstGeom prst="rect">
            <a:avLst/>
          </a:prstGeom>
          <a:solidFill>
            <a:srgbClr val="E1DDDD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1</a:t>
            </a:r>
          </a:p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2</a:t>
            </a:r>
          </a:p>
        </p:txBody>
      </p:sp>
    </p:spTree>
    <p:extLst>
      <p:ext uri="{BB962C8B-B14F-4D97-AF65-F5344CB8AC3E}">
        <p14:creationId xmlns:p14="http://schemas.microsoft.com/office/powerpoint/2010/main" val="421577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DD0C-CA33-A347-8FF6-4157A2F6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</a:t>
            </a:r>
          </a:p>
        </p:txBody>
      </p:sp>
      <p:pic>
        <p:nvPicPr>
          <p:cNvPr id="5" name="Content Placeholder 4" descr="HTTP request in hex">
            <a:extLst>
              <a:ext uri="{FF2B5EF4-FFF2-40B4-BE49-F238E27FC236}">
                <a16:creationId xmlns:a16="http://schemas.microsoft.com/office/drawing/2014/main" id="{C3259C1B-3EA5-3C45-AB4D-5666E580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1" y="3027285"/>
            <a:ext cx="9130995" cy="1180731"/>
          </a:xfrm>
        </p:spPr>
      </p:pic>
      <p:pic>
        <p:nvPicPr>
          <p:cNvPr id="7" name="Picture 6" descr="Request">
            <a:extLst>
              <a:ext uri="{FF2B5EF4-FFF2-40B4-BE49-F238E27FC236}">
                <a16:creationId xmlns:a16="http://schemas.microsoft.com/office/drawing/2014/main" id="{1F887B84-216C-CE43-857D-2A61107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315" y="273846"/>
            <a:ext cx="3791072" cy="24356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69C5D-7C8A-1F42-9D52-411449B74DAA}"/>
              </a:ext>
            </a:extLst>
          </p:cNvPr>
          <p:cNvCxnSpPr/>
          <p:nvPr/>
        </p:nvCxnSpPr>
        <p:spPr>
          <a:xfrm>
            <a:off x="5726097" y="3311370"/>
            <a:ext cx="8611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2888C-6E9F-164B-BA08-C39AC8EE779F}"/>
              </a:ext>
            </a:extLst>
          </p:cNvPr>
          <p:cNvCxnSpPr>
            <a:cxnSpLocks/>
          </p:cNvCxnSpPr>
          <p:nvPr/>
        </p:nvCxnSpPr>
        <p:spPr>
          <a:xfrm>
            <a:off x="480873" y="3872142"/>
            <a:ext cx="7176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9E0BF-A929-4C4F-B667-76DF9C7DC033}"/>
              </a:ext>
            </a:extLst>
          </p:cNvPr>
          <p:cNvCxnSpPr>
            <a:cxnSpLocks/>
          </p:cNvCxnSpPr>
          <p:nvPr/>
        </p:nvCxnSpPr>
        <p:spPr>
          <a:xfrm>
            <a:off x="1290220" y="3872142"/>
            <a:ext cx="7176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3D742-008C-3E4E-A932-AC24CC9A83C7}"/>
              </a:ext>
            </a:extLst>
          </p:cNvPr>
          <p:cNvCxnSpPr>
            <a:cxnSpLocks/>
          </p:cNvCxnSpPr>
          <p:nvPr/>
        </p:nvCxnSpPr>
        <p:spPr>
          <a:xfrm>
            <a:off x="1231034" y="2796465"/>
            <a:ext cx="0" cy="10298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5DF9B2-17AD-D747-8AC6-682094EBD476}"/>
              </a:ext>
            </a:extLst>
          </p:cNvPr>
          <p:cNvSpPr txBox="1"/>
          <p:nvPr/>
        </p:nvSpPr>
        <p:spPr>
          <a:xfrm>
            <a:off x="27370" y="2427133"/>
            <a:ext cx="324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of Headers and Body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C8B444-0BD3-4E41-AD3D-0BCA348129CC}"/>
              </a:ext>
            </a:extLst>
          </p:cNvPr>
          <p:cNvCxnSpPr>
            <a:cxnSpLocks/>
          </p:cNvCxnSpPr>
          <p:nvPr/>
        </p:nvCxnSpPr>
        <p:spPr>
          <a:xfrm>
            <a:off x="8328919" y="1199964"/>
            <a:ext cx="6673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95565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9079</TotalTime>
  <Words>2711</Words>
  <Application>Microsoft Macintosh PowerPoint</Application>
  <PresentationFormat>On-screen Show (16:9)</PresentationFormat>
  <Paragraphs>452</Paragraphs>
  <Slides>67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Avenir Book</vt:lpstr>
      <vt:lpstr>Avenir Medium</vt:lpstr>
      <vt:lpstr>Calibri</vt:lpstr>
      <vt:lpstr>Hack</vt:lpstr>
      <vt:lpstr>SI Presentation Template 2016</vt:lpstr>
      <vt:lpstr>Final Module</vt:lpstr>
      <vt:lpstr>Class So Far</vt:lpstr>
      <vt:lpstr>HTTP Server – From Scratch</vt:lpstr>
      <vt:lpstr>HTTP Protocol</vt:lpstr>
      <vt:lpstr>HTTP/1.1 Protocol From Afar</vt:lpstr>
      <vt:lpstr>HTTP – Line One </vt:lpstr>
      <vt:lpstr>HTTP – Headers</vt:lpstr>
      <vt:lpstr>HTTP – Body </vt:lpstr>
      <vt:lpstr>All Together</vt:lpstr>
      <vt:lpstr>Reponses</vt:lpstr>
      <vt:lpstr>Important Headers – 1 </vt:lpstr>
      <vt:lpstr>Important Headers – 2 </vt:lpstr>
      <vt:lpstr>List of Supported Headers</vt:lpstr>
      <vt:lpstr>List of Other Supported Things</vt:lpstr>
      <vt:lpstr>List of Non-Supported Things</vt:lpstr>
      <vt:lpstr>Start the Service</vt:lpstr>
      <vt:lpstr>Interact with the Server</vt:lpstr>
      <vt:lpstr>HTTP Request  </vt:lpstr>
      <vt:lpstr>HTTP Response – HTML </vt:lpstr>
      <vt:lpstr>Basic Review of Source Code</vt:lpstr>
      <vt:lpstr>Pattern Matching</vt:lpstr>
      <vt:lpstr>Source Code Review</vt:lpstr>
      <vt:lpstr>Use After Free Vulnerability</vt:lpstr>
      <vt:lpstr>Tracing a Use After Free – 1 </vt:lpstr>
      <vt:lpstr>Tracing a Use After Free – 2 </vt:lpstr>
      <vt:lpstr>Tracing UAF in Code Base</vt:lpstr>
      <vt:lpstr>Your Turn to Trace Bugs!</vt:lpstr>
      <vt:lpstr>Iterating Over res_header_lst</vt:lpstr>
      <vt:lpstr>Array Iteration – Bug 1 (serve_file) </vt:lpstr>
      <vt:lpstr>Array Iteration – Bug 2 (interpret_single_header) </vt:lpstr>
      <vt:lpstr>Array Iteration – Bug 3 (send_response) </vt:lpstr>
      <vt:lpstr>Array Iteration – Bug 4 (cleanup_response) </vt:lpstr>
      <vt:lpstr>Bug Recap</vt:lpstr>
      <vt:lpstr>How to Trigger? Bugs 1 &amp; 2</vt:lpstr>
      <vt:lpstr>How to Trigger? – Bug 3 </vt:lpstr>
      <vt:lpstr>How to Trigger? – Bug 4 </vt:lpstr>
      <vt:lpstr>Determining Exploitability</vt:lpstr>
      <vt:lpstr>res_header_lst – Diagram </vt:lpstr>
      <vt:lpstr>Routes - Diagram</vt:lpstr>
      <vt:lpstr>Exploitability</vt:lpstr>
      <vt:lpstr>Exploitability – Type Confusion</vt:lpstr>
      <vt:lpstr>Exploitability – Type Confusion</vt:lpstr>
      <vt:lpstr>Exploitability – Type Confusion</vt:lpstr>
      <vt:lpstr>Exploitability – Type Confusion</vt:lpstr>
      <vt:lpstr>Exploitability – Type Confusion</vt:lpstr>
      <vt:lpstr>Full Exploit Chain</vt:lpstr>
      <vt:lpstr>Info Leak</vt:lpstr>
      <vt:lpstr>Bug Classes</vt:lpstr>
      <vt:lpstr>Proper Way To Initialize Memory</vt:lpstr>
      <vt:lpstr>Example - BleedingTooth</vt:lpstr>
      <vt:lpstr>Uninitialized Memory Vuln Hunt</vt:lpstr>
      <vt:lpstr>Address Sanitizer (ASAN) </vt:lpstr>
      <vt:lpstr>Your Turn to Trace Bugs!</vt:lpstr>
      <vt:lpstr>Header Value Inside parse_single_header()</vt:lpstr>
      <vt:lpstr>Query Value – /echo </vt:lpstr>
      <vt:lpstr>Reviewing the Small Bin/Unsorted Bin</vt:lpstr>
      <vt:lpstr>Leak Information for Bins</vt:lpstr>
      <vt:lpstr>Tracing Allocations</vt:lpstr>
      <vt:lpstr>Leak Information for Bins</vt:lpstr>
      <vt:lpstr>Allocation/Freeing Primitives</vt:lpstr>
      <vt:lpstr>Parse URI Primitives</vt:lpstr>
      <vt:lpstr>Leak Strategy</vt:lpstr>
      <vt:lpstr>parse_single_header Primitives</vt:lpstr>
      <vt:lpstr>Half Science – Half Art</vt:lpstr>
      <vt:lpstr>Your Turn to Groom!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Microsoft Office User</cp:lastModifiedBy>
  <cp:revision>257</cp:revision>
  <dcterms:created xsi:type="dcterms:W3CDTF">2021-04-01T21:54:59Z</dcterms:created>
  <dcterms:modified xsi:type="dcterms:W3CDTF">2022-04-04T05:20:20Z</dcterms:modified>
</cp:coreProperties>
</file>